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2" r:id="rId3"/>
    <p:sldId id="264" r:id="rId4"/>
    <p:sldId id="257" r:id="rId5"/>
    <p:sldId id="258" r:id="rId6"/>
    <p:sldId id="263" r:id="rId7"/>
    <p:sldId id="259" r:id="rId8"/>
    <p:sldId id="260" r:id="rId9"/>
    <p:sldId id="261" r:id="rId1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6BA5C7-715F-9A41-8818-AFEA06FA1868}" v="736" dt="2024-06-27T20:03:50.892"/>
    <p1510:client id="{B21D1356-5C6F-54F6-88EF-D3FF9D863959}" v="125" dt="2024-06-27T10:50:57.5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16" autoAdjust="0"/>
    <p:restoredTop sz="94660"/>
  </p:normalViewPr>
  <p:slideViewPr>
    <p:cSldViewPr snapToGrid="0">
      <p:cViewPr varScale="1">
        <p:scale>
          <a:sx n="134" d="100"/>
          <a:sy n="134" d="100"/>
        </p:scale>
        <p:origin x="192" y="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diagrams/_rels/data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136D72-7F66-41B8-9E28-E729CC5B66A4}" type="doc">
      <dgm:prSet loTypeId="urn:microsoft.com/office/officeart/2005/8/layout/vProcess5" loCatId="process" qsTypeId="urn:microsoft.com/office/officeart/2005/8/quickstyle/simple1" qsCatId="simple" csTypeId="urn:microsoft.com/office/officeart/2018/5/colors/Iconchunking_neutralbg_colorful5" csCatId="colorful" phldr="1"/>
      <dgm:spPr/>
      <dgm:t>
        <a:bodyPr/>
        <a:lstStyle/>
        <a:p>
          <a:endParaRPr lang="en-US"/>
        </a:p>
      </dgm:t>
    </dgm:pt>
    <dgm:pt modelId="{B7596AD5-A673-483E-B733-F92027F32B20}">
      <dgm:prSet/>
      <dgm:spPr/>
      <dgm:t>
        <a:bodyPr/>
        <a:lstStyle/>
        <a:p>
          <a:pPr>
            <a:lnSpc>
              <a:spcPct val="100000"/>
            </a:lnSpc>
          </a:pPr>
          <a:r>
            <a:rPr lang="it-IT"/>
            <a:t>Conversion from audio to spectrogram</a:t>
          </a:r>
          <a:endParaRPr lang="en-US" dirty="0"/>
        </a:p>
      </dgm:t>
    </dgm:pt>
    <dgm:pt modelId="{8464F793-14CD-4E32-A61A-B6C36769C185}" type="parTrans" cxnId="{80DB614A-5A0C-41E6-B80C-5977804BB8B0}">
      <dgm:prSet/>
      <dgm:spPr/>
      <dgm:t>
        <a:bodyPr/>
        <a:lstStyle/>
        <a:p>
          <a:endParaRPr lang="en-US"/>
        </a:p>
      </dgm:t>
    </dgm:pt>
    <dgm:pt modelId="{12FA2EED-9BD4-4801-8EFB-DE3E4A2A39B9}" type="sibTrans" cxnId="{80DB614A-5A0C-41E6-B80C-5977804BB8B0}">
      <dgm:prSet/>
      <dgm:spPr/>
      <dgm:t>
        <a:bodyPr/>
        <a:lstStyle/>
        <a:p>
          <a:endParaRPr lang="en-US"/>
        </a:p>
      </dgm:t>
    </dgm:pt>
    <dgm:pt modelId="{20714AC8-D212-4EE7-846A-E9E672645E25}">
      <dgm:prSet/>
      <dgm:spPr/>
      <dgm:t>
        <a:bodyPr/>
        <a:lstStyle/>
        <a:p>
          <a:pPr>
            <a:lnSpc>
              <a:spcPct val="100000"/>
            </a:lnSpc>
          </a:pPr>
          <a:r>
            <a:rPr lang="it-IT" dirty="0"/>
            <a:t>Exploit </a:t>
          </a:r>
          <a:r>
            <a:rPr lang="it-IT" dirty="0" err="1"/>
            <a:t>architectures</a:t>
          </a:r>
          <a:r>
            <a:rPr lang="it-IT" dirty="0"/>
            <a:t> </a:t>
          </a:r>
          <a:r>
            <a:rPr lang="it-IT" dirty="0" err="1"/>
            <a:t>designed</a:t>
          </a:r>
          <a:r>
            <a:rPr lang="it-IT" dirty="0"/>
            <a:t> for image processing, like </a:t>
          </a:r>
          <a:r>
            <a:rPr lang="it-IT" dirty="0" err="1"/>
            <a:t>Convolutional</a:t>
          </a:r>
          <a:r>
            <a:rPr lang="it-IT" dirty="0"/>
            <a:t> </a:t>
          </a:r>
          <a:r>
            <a:rPr lang="it-IT" dirty="0" err="1"/>
            <a:t>Neural</a:t>
          </a:r>
          <a:r>
            <a:rPr lang="it-IT" dirty="0"/>
            <a:t> Networks (CNN).</a:t>
          </a:r>
          <a:endParaRPr lang="en-US" dirty="0"/>
        </a:p>
      </dgm:t>
    </dgm:pt>
    <dgm:pt modelId="{CD20B638-047A-4084-AE32-1C1EAEE9CEB3}" type="parTrans" cxnId="{CF07DAC3-E0F6-4AC4-A2BD-35CC22F6BA90}">
      <dgm:prSet/>
      <dgm:spPr/>
      <dgm:t>
        <a:bodyPr/>
        <a:lstStyle/>
        <a:p>
          <a:endParaRPr lang="en-US"/>
        </a:p>
      </dgm:t>
    </dgm:pt>
    <dgm:pt modelId="{6AC5AF9C-C81E-445D-BC4E-3867AA5B3F19}" type="sibTrans" cxnId="{CF07DAC3-E0F6-4AC4-A2BD-35CC22F6BA90}">
      <dgm:prSet/>
      <dgm:spPr/>
      <dgm:t>
        <a:bodyPr/>
        <a:lstStyle/>
        <a:p>
          <a:endParaRPr lang="en-US"/>
        </a:p>
      </dgm:t>
    </dgm:pt>
    <dgm:pt modelId="{25781925-940B-6749-832F-FAD9F84D92B2}">
      <dgm:prSet/>
      <dgm:spPr/>
      <dgm:t>
        <a:bodyPr/>
        <a:lstStyle/>
        <a:p>
          <a:pPr>
            <a:lnSpc>
              <a:spcPct val="100000"/>
            </a:lnSpc>
          </a:pPr>
          <a:r>
            <a:rPr lang="de-DE" dirty="0">
              <a:effectLst>
                <a:outerShdw blurRad="38100" dist="25400" dir="5400000" algn="ctr" rotWithShape="0">
                  <a:srgbClr val="6E747A">
                    <a:alpha val="43000"/>
                  </a:srgbClr>
                </a:outerShdw>
              </a:effectLst>
            </a:rPr>
            <a:t>Given a Dataset:</a:t>
          </a:r>
        </a:p>
        <a:p>
          <a:pPr>
            <a:lnSpc>
              <a:spcPct val="100000"/>
            </a:lnSpc>
          </a:pPr>
          <a:r>
            <a:rPr lang="de-DE" dirty="0">
              <a:effectLst>
                <a:outerShdw blurRad="38100" dist="25400" dir="5400000" algn="ctr" rotWithShape="0">
                  <a:srgbClr val="6E747A">
                    <a:alpha val="43000"/>
                  </a:srgbClr>
                </a:outerShdw>
              </a:effectLst>
            </a:rPr>
            <a:t>GTZAN: 30 </a:t>
          </a:r>
          <a:r>
            <a:rPr lang="de-DE" dirty="0" err="1">
              <a:effectLst>
                <a:outerShdw blurRad="38100" dist="25400" dir="5400000" algn="ctr" rotWithShape="0">
                  <a:srgbClr val="6E747A">
                    <a:alpha val="43000"/>
                  </a:srgbClr>
                </a:outerShdw>
              </a:effectLst>
            </a:rPr>
            <a:t>seconds</a:t>
          </a:r>
          <a:r>
            <a:rPr lang="de-DE" dirty="0">
              <a:effectLst>
                <a:outerShdw blurRad="38100" dist="25400" dir="5400000" algn="ctr" rotWithShape="0">
                  <a:srgbClr val="6E747A">
                    <a:alpha val="43000"/>
                  </a:srgbClr>
                </a:outerShdw>
              </a:effectLst>
            </a:rPr>
            <a:t> </a:t>
          </a:r>
          <a:r>
            <a:rPr lang="de-DE" dirty="0" err="1">
              <a:effectLst>
                <a:outerShdw blurRad="38100" dist="25400" dir="5400000" algn="ctr" rotWithShape="0">
                  <a:srgbClr val="6E747A">
                    <a:alpha val="43000"/>
                  </a:srgbClr>
                </a:outerShdw>
              </a:effectLst>
            </a:rPr>
            <a:t>of</a:t>
          </a:r>
          <a:r>
            <a:rPr lang="de-DE" dirty="0">
              <a:effectLst>
                <a:outerShdw blurRad="38100" dist="25400" dir="5400000" algn="ctr" rotWithShape="0">
                  <a:srgbClr val="6E747A">
                    <a:alpha val="43000"/>
                  </a:srgbClr>
                </a:outerShdw>
              </a:effectLst>
            </a:rPr>
            <a:t> </a:t>
          </a:r>
          <a:r>
            <a:rPr lang="de-DE" dirty="0" err="1">
              <a:effectLst>
                <a:outerShdw blurRad="38100" dist="25400" dir="5400000" algn="ctr" rotWithShape="0">
                  <a:srgbClr val="6E747A">
                    <a:alpha val="43000"/>
                  </a:srgbClr>
                </a:outerShdw>
              </a:effectLst>
            </a:rPr>
            <a:t>audio</a:t>
          </a:r>
          <a:r>
            <a:rPr lang="de-DE" dirty="0">
              <a:effectLst>
                <a:outerShdw blurRad="38100" dist="25400" dir="5400000" algn="ctr" rotWithShape="0">
                  <a:srgbClr val="6E747A">
                    <a:alpha val="43000"/>
                  </a:srgbClr>
                </a:outerShdw>
              </a:effectLst>
            </a:rPr>
            <a:t> </a:t>
          </a:r>
          <a:r>
            <a:rPr lang="de-DE" dirty="0" err="1">
              <a:effectLst>
                <a:outerShdw blurRad="38100" dist="25400" dir="5400000" algn="ctr" rotWithShape="0">
                  <a:srgbClr val="6E747A">
                    <a:alpha val="43000"/>
                  </a:srgbClr>
                </a:outerShdw>
              </a:effectLst>
            </a:rPr>
            <a:t>for</a:t>
          </a:r>
          <a:r>
            <a:rPr lang="de-DE" dirty="0">
              <a:effectLst>
                <a:outerShdw blurRad="38100" dist="25400" dir="5400000" algn="ctr" rotWithShape="0">
                  <a:srgbClr val="6E747A">
                    <a:alpha val="43000"/>
                  </a:srgbClr>
                </a:outerShdw>
              </a:effectLst>
            </a:rPr>
            <a:t> 1000 </a:t>
          </a:r>
          <a:r>
            <a:rPr lang="de-DE" dirty="0" err="1">
              <a:effectLst>
                <a:outerShdw blurRad="38100" dist="25400" dir="5400000" algn="ctr" rotWithShape="0">
                  <a:srgbClr val="6E747A">
                    <a:alpha val="43000"/>
                  </a:srgbClr>
                </a:outerShdw>
              </a:effectLst>
            </a:rPr>
            <a:t>songs</a:t>
          </a:r>
          <a:endParaRPr lang="it-IT" dirty="0"/>
        </a:p>
      </dgm:t>
    </dgm:pt>
    <dgm:pt modelId="{C5BD0095-3422-8444-9FEC-096B98A42F04}" type="parTrans" cxnId="{619814F4-D659-754B-B5CC-5361A7F0AA2D}">
      <dgm:prSet/>
      <dgm:spPr/>
      <dgm:t>
        <a:bodyPr/>
        <a:lstStyle/>
        <a:p>
          <a:endParaRPr lang="it-IT"/>
        </a:p>
      </dgm:t>
    </dgm:pt>
    <dgm:pt modelId="{275EF23F-3DDE-1E44-8943-E714B4BC9A69}" type="sibTrans" cxnId="{619814F4-D659-754B-B5CC-5361A7F0AA2D}">
      <dgm:prSet/>
      <dgm:spPr/>
      <dgm:t>
        <a:bodyPr/>
        <a:lstStyle/>
        <a:p>
          <a:endParaRPr lang="it-IT"/>
        </a:p>
      </dgm:t>
    </dgm:pt>
    <dgm:pt modelId="{13F7BD5D-BA6A-3B40-A719-45D2FC013979}" type="pres">
      <dgm:prSet presAssocID="{9D136D72-7F66-41B8-9E28-E729CC5B66A4}" presName="outerComposite" presStyleCnt="0">
        <dgm:presLayoutVars>
          <dgm:chMax val="5"/>
          <dgm:dir/>
          <dgm:resizeHandles val="exact"/>
        </dgm:presLayoutVars>
      </dgm:prSet>
      <dgm:spPr/>
    </dgm:pt>
    <dgm:pt modelId="{3281A5C8-2EF0-9544-8B18-4040300444AD}" type="pres">
      <dgm:prSet presAssocID="{9D136D72-7F66-41B8-9E28-E729CC5B66A4}" presName="dummyMaxCanvas" presStyleCnt="0">
        <dgm:presLayoutVars/>
      </dgm:prSet>
      <dgm:spPr/>
    </dgm:pt>
    <dgm:pt modelId="{BF656CB4-390C-4641-948B-6EE538752715}" type="pres">
      <dgm:prSet presAssocID="{9D136D72-7F66-41B8-9E28-E729CC5B66A4}" presName="ThreeNodes_1" presStyleLbl="node1" presStyleIdx="0" presStyleCnt="3">
        <dgm:presLayoutVars>
          <dgm:bulletEnabled val="1"/>
        </dgm:presLayoutVars>
      </dgm:prSet>
      <dgm:spPr/>
    </dgm:pt>
    <dgm:pt modelId="{ACC394B5-7276-F244-82BB-CCD47B11D27A}" type="pres">
      <dgm:prSet presAssocID="{9D136D72-7F66-41B8-9E28-E729CC5B66A4}" presName="ThreeNodes_2" presStyleLbl="node1" presStyleIdx="1" presStyleCnt="3">
        <dgm:presLayoutVars>
          <dgm:bulletEnabled val="1"/>
        </dgm:presLayoutVars>
      </dgm:prSet>
      <dgm:spPr/>
    </dgm:pt>
    <dgm:pt modelId="{05C8ADDE-D66E-DA46-B9F5-4EE27C8DB528}" type="pres">
      <dgm:prSet presAssocID="{9D136D72-7F66-41B8-9E28-E729CC5B66A4}" presName="ThreeNodes_3" presStyleLbl="node1" presStyleIdx="2" presStyleCnt="3">
        <dgm:presLayoutVars>
          <dgm:bulletEnabled val="1"/>
        </dgm:presLayoutVars>
      </dgm:prSet>
      <dgm:spPr/>
    </dgm:pt>
    <dgm:pt modelId="{70E4FD03-A23D-4E4E-8985-B5B4D6981306}" type="pres">
      <dgm:prSet presAssocID="{9D136D72-7F66-41B8-9E28-E729CC5B66A4}" presName="ThreeConn_1-2" presStyleLbl="fgAccFollowNode1" presStyleIdx="0" presStyleCnt="2">
        <dgm:presLayoutVars>
          <dgm:bulletEnabled val="1"/>
        </dgm:presLayoutVars>
      </dgm:prSet>
      <dgm:spPr/>
    </dgm:pt>
    <dgm:pt modelId="{6532B343-DE57-C347-BB03-DEE01DB43D9A}" type="pres">
      <dgm:prSet presAssocID="{9D136D72-7F66-41B8-9E28-E729CC5B66A4}" presName="ThreeConn_2-3" presStyleLbl="fgAccFollowNode1" presStyleIdx="1" presStyleCnt="2">
        <dgm:presLayoutVars>
          <dgm:bulletEnabled val="1"/>
        </dgm:presLayoutVars>
      </dgm:prSet>
      <dgm:spPr/>
    </dgm:pt>
    <dgm:pt modelId="{653F7C95-96F4-004A-AC13-B7C252BE20CB}" type="pres">
      <dgm:prSet presAssocID="{9D136D72-7F66-41B8-9E28-E729CC5B66A4}" presName="ThreeNodes_1_text" presStyleLbl="node1" presStyleIdx="2" presStyleCnt="3">
        <dgm:presLayoutVars>
          <dgm:bulletEnabled val="1"/>
        </dgm:presLayoutVars>
      </dgm:prSet>
      <dgm:spPr/>
    </dgm:pt>
    <dgm:pt modelId="{2F9DB197-2E92-7440-B687-4161AF1709F0}" type="pres">
      <dgm:prSet presAssocID="{9D136D72-7F66-41B8-9E28-E729CC5B66A4}" presName="ThreeNodes_2_text" presStyleLbl="node1" presStyleIdx="2" presStyleCnt="3">
        <dgm:presLayoutVars>
          <dgm:bulletEnabled val="1"/>
        </dgm:presLayoutVars>
      </dgm:prSet>
      <dgm:spPr/>
    </dgm:pt>
    <dgm:pt modelId="{70CAC953-8A97-F548-AEE4-6CCAB24BC09A}" type="pres">
      <dgm:prSet presAssocID="{9D136D72-7F66-41B8-9E28-E729CC5B66A4}" presName="ThreeNodes_3_text" presStyleLbl="node1" presStyleIdx="2" presStyleCnt="3">
        <dgm:presLayoutVars>
          <dgm:bulletEnabled val="1"/>
        </dgm:presLayoutVars>
      </dgm:prSet>
      <dgm:spPr/>
    </dgm:pt>
  </dgm:ptLst>
  <dgm:cxnLst>
    <dgm:cxn modelId="{7097C701-1295-B949-8F57-546FE556DB4E}" type="presOf" srcId="{25781925-940B-6749-832F-FAD9F84D92B2}" destId="{653F7C95-96F4-004A-AC13-B7C252BE20CB}" srcOrd="1" destOrd="0" presId="urn:microsoft.com/office/officeart/2005/8/layout/vProcess5"/>
    <dgm:cxn modelId="{63DCE719-185B-6641-B457-546ECC406BFE}" type="presOf" srcId="{275EF23F-3DDE-1E44-8943-E714B4BC9A69}" destId="{70E4FD03-A23D-4E4E-8985-B5B4D6981306}" srcOrd="0" destOrd="0" presId="urn:microsoft.com/office/officeart/2005/8/layout/vProcess5"/>
    <dgm:cxn modelId="{43314D20-8A35-884D-98F0-4BF77A7E246D}" type="presOf" srcId="{12FA2EED-9BD4-4801-8EFB-DE3E4A2A39B9}" destId="{6532B343-DE57-C347-BB03-DEE01DB43D9A}" srcOrd="0" destOrd="0" presId="urn:microsoft.com/office/officeart/2005/8/layout/vProcess5"/>
    <dgm:cxn modelId="{68F63C32-4EA9-8A4A-851D-2CD323D45F1C}" type="presOf" srcId="{20714AC8-D212-4EE7-846A-E9E672645E25}" destId="{70CAC953-8A97-F548-AEE4-6CCAB24BC09A}" srcOrd="1" destOrd="0" presId="urn:microsoft.com/office/officeart/2005/8/layout/vProcess5"/>
    <dgm:cxn modelId="{56362C44-1A74-9147-981C-A65B6D7E9F92}" type="presOf" srcId="{B7596AD5-A673-483E-B733-F92027F32B20}" destId="{2F9DB197-2E92-7440-B687-4161AF1709F0}" srcOrd="1" destOrd="0" presId="urn:microsoft.com/office/officeart/2005/8/layout/vProcess5"/>
    <dgm:cxn modelId="{25036049-A848-9440-B4E7-8D0FF7DB3EB0}" type="presOf" srcId="{25781925-940B-6749-832F-FAD9F84D92B2}" destId="{BF656CB4-390C-4641-948B-6EE538752715}" srcOrd="0" destOrd="0" presId="urn:microsoft.com/office/officeart/2005/8/layout/vProcess5"/>
    <dgm:cxn modelId="{80DB614A-5A0C-41E6-B80C-5977804BB8B0}" srcId="{9D136D72-7F66-41B8-9E28-E729CC5B66A4}" destId="{B7596AD5-A673-483E-B733-F92027F32B20}" srcOrd="1" destOrd="0" parTransId="{8464F793-14CD-4E32-A61A-B6C36769C185}" sibTransId="{12FA2EED-9BD4-4801-8EFB-DE3E4A2A39B9}"/>
    <dgm:cxn modelId="{49EDB26B-2DAC-9E47-914F-A489109F02E0}" type="presOf" srcId="{9D136D72-7F66-41B8-9E28-E729CC5B66A4}" destId="{13F7BD5D-BA6A-3B40-A719-45D2FC013979}" srcOrd="0" destOrd="0" presId="urn:microsoft.com/office/officeart/2005/8/layout/vProcess5"/>
    <dgm:cxn modelId="{25323B76-BA00-0B4B-A6B4-525D02553F78}" type="presOf" srcId="{20714AC8-D212-4EE7-846A-E9E672645E25}" destId="{05C8ADDE-D66E-DA46-B9F5-4EE27C8DB528}" srcOrd="0" destOrd="0" presId="urn:microsoft.com/office/officeart/2005/8/layout/vProcess5"/>
    <dgm:cxn modelId="{CF07DAC3-E0F6-4AC4-A2BD-35CC22F6BA90}" srcId="{9D136D72-7F66-41B8-9E28-E729CC5B66A4}" destId="{20714AC8-D212-4EE7-846A-E9E672645E25}" srcOrd="2" destOrd="0" parTransId="{CD20B638-047A-4084-AE32-1C1EAEE9CEB3}" sibTransId="{6AC5AF9C-C81E-445D-BC4E-3867AA5B3F19}"/>
    <dgm:cxn modelId="{1516C2CD-B735-6C4F-BE45-B1C1A4DF28AB}" type="presOf" srcId="{B7596AD5-A673-483E-B733-F92027F32B20}" destId="{ACC394B5-7276-F244-82BB-CCD47B11D27A}" srcOrd="0" destOrd="0" presId="urn:microsoft.com/office/officeart/2005/8/layout/vProcess5"/>
    <dgm:cxn modelId="{619814F4-D659-754B-B5CC-5361A7F0AA2D}" srcId="{9D136D72-7F66-41B8-9E28-E729CC5B66A4}" destId="{25781925-940B-6749-832F-FAD9F84D92B2}" srcOrd="0" destOrd="0" parTransId="{C5BD0095-3422-8444-9FEC-096B98A42F04}" sibTransId="{275EF23F-3DDE-1E44-8943-E714B4BC9A69}"/>
    <dgm:cxn modelId="{9C407336-AF88-7A48-81B4-0BB91AD15078}" type="presParOf" srcId="{13F7BD5D-BA6A-3B40-A719-45D2FC013979}" destId="{3281A5C8-2EF0-9544-8B18-4040300444AD}" srcOrd="0" destOrd="0" presId="urn:microsoft.com/office/officeart/2005/8/layout/vProcess5"/>
    <dgm:cxn modelId="{999A7D05-E526-374A-AEDA-E90F2F87A080}" type="presParOf" srcId="{13F7BD5D-BA6A-3B40-A719-45D2FC013979}" destId="{BF656CB4-390C-4641-948B-6EE538752715}" srcOrd="1" destOrd="0" presId="urn:microsoft.com/office/officeart/2005/8/layout/vProcess5"/>
    <dgm:cxn modelId="{2C4A04A8-43D9-414C-8385-7D0422276A9B}" type="presParOf" srcId="{13F7BD5D-BA6A-3B40-A719-45D2FC013979}" destId="{ACC394B5-7276-F244-82BB-CCD47B11D27A}" srcOrd="2" destOrd="0" presId="urn:microsoft.com/office/officeart/2005/8/layout/vProcess5"/>
    <dgm:cxn modelId="{BC0C1539-184A-EF42-87D8-92FD19192C06}" type="presParOf" srcId="{13F7BD5D-BA6A-3B40-A719-45D2FC013979}" destId="{05C8ADDE-D66E-DA46-B9F5-4EE27C8DB528}" srcOrd="3" destOrd="0" presId="urn:microsoft.com/office/officeart/2005/8/layout/vProcess5"/>
    <dgm:cxn modelId="{FCD7AFBA-F7A4-CB4F-B720-6E6C50A7DA16}" type="presParOf" srcId="{13F7BD5D-BA6A-3B40-A719-45D2FC013979}" destId="{70E4FD03-A23D-4E4E-8985-B5B4D6981306}" srcOrd="4" destOrd="0" presId="urn:microsoft.com/office/officeart/2005/8/layout/vProcess5"/>
    <dgm:cxn modelId="{A40CDFAA-20EB-234B-8C4D-6FEB8DA6BEB1}" type="presParOf" srcId="{13F7BD5D-BA6A-3B40-A719-45D2FC013979}" destId="{6532B343-DE57-C347-BB03-DEE01DB43D9A}" srcOrd="5" destOrd="0" presId="urn:microsoft.com/office/officeart/2005/8/layout/vProcess5"/>
    <dgm:cxn modelId="{BC7325AC-39B0-AD43-BFF9-C77C8875F953}" type="presParOf" srcId="{13F7BD5D-BA6A-3B40-A719-45D2FC013979}" destId="{653F7C95-96F4-004A-AC13-B7C252BE20CB}" srcOrd="6" destOrd="0" presId="urn:microsoft.com/office/officeart/2005/8/layout/vProcess5"/>
    <dgm:cxn modelId="{FD00DE5C-4194-0047-8DE3-2744886C2EB3}" type="presParOf" srcId="{13F7BD5D-BA6A-3B40-A719-45D2FC013979}" destId="{2F9DB197-2E92-7440-B687-4161AF1709F0}" srcOrd="7" destOrd="0" presId="urn:microsoft.com/office/officeart/2005/8/layout/vProcess5"/>
    <dgm:cxn modelId="{C88C20C6-9FCF-2241-B232-6236A712DE67}" type="presParOf" srcId="{13F7BD5D-BA6A-3B40-A719-45D2FC013979}" destId="{70CAC953-8A97-F548-AEE4-6CCAB24BC09A}"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269F141-ACC2-40F3-9691-47B21AAD165A}"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4197BF87-7385-47E2-83D9-F99BD880180D}">
      <dgm:prSet/>
      <dgm:spPr/>
      <dgm:t>
        <a:bodyPr/>
        <a:lstStyle/>
        <a:p>
          <a:r>
            <a:rPr lang="it-IT" dirty="0" err="1"/>
            <a:t>TensorFlow</a:t>
          </a:r>
          <a:r>
            <a:rPr lang="it-IT" dirty="0"/>
            <a:t> </a:t>
          </a:r>
          <a:r>
            <a:rPr lang="it-IT" dirty="0" err="1"/>
            <a:t>problems</a:t>
          </a:r>
          <a:r>
            <a:rPr lang="it-IT" dirty="0"/>
            <a:t> (</a:t>
          </a:r>
          <a:r>
            <a:rPr lang="it-IT" dirty="0" err="1"/>
            <a:t>colab</a:t>
          </a:r>
          <a:r>
            <a:rPr lang="it-IT" dirty="0"/>
            <a:t> crashes), </a:t>
          </a:r>
          <a:r>
            <a:rPr lang="it-IT" dirty="0" err="1"/>
            <a:t>PReLU</a:t>
          </a:r>
          <a:r>
            <a:rPr lang="it-IT" dirty="0"/>
            <a:t>, strong </a:t>
          </a:r>
          <a:r>
            <a:rPr lang="it-IT" dirty="0" err="1"/>
            <a:t>overfitting</a:t>
          </a:r>
          <a:endParaRPr lang="en-US" dirty="0"/>
        </a:p>
      </dgm:t>
    </dgm:pt>
    <dgm:pt modelId="{644572A9-E059-4290-81CD-D798069A0211}" type="parTrans" cxnId="{229B0F55-3053-44BB-826E-F803D443F72E}">
      <dgm:prSet/>
      <dgm:spPr/>
      <dgm:t>
        <a:bodyPr/>
        <a:lstStyle/>
        <a:p>
          <a:endParaRPr lang="en-US"/>
        </a:p>
      </dgm:t>
    </dgm:pt>
    <dgm:pt modelId="{B8B35F76-9D10-436A-A503-F4D8E7F61708}" type="sibTrans" cxnId="{229B0F55-3053-44BB-826E-F803D443F72E}">
      <dgm:prSet/>
      <dgm:spPr/>
      <dgm:t>
        <a:bodyPr/>
        <a:lstStyle/>
        <a:p>
          <a:endParaRPr lang="en-US"/>
        </a:p>
      </dgm:t>
    </dgm:pt>
    <dgm:pt modelId="{86623594-4ED7-4F70-ADBF-F53B00ADEF32}">
      <dgm:prSet/>
      <dgm:spPr/>
      <dgm:t>
        <a:bodyPr/>
        <a:lstStyle/>
        <a:p>
          <a:r>
            <a:rPr lang="it-IT" dirty="0"/>
            <a:t>The </a:t>
          </a:r>
          <a:r>
            <a:rPr lang="it-IT" dirty="0" err="1"/>
            <a:t>problem</a:t>
          </a:r>
          <a:r>
            <a:rPr lang="it-IT" dirty="0"/>
            <a:t> </a:t>
          </a:r>
          <a:r>
            <a:rPr lang="it-IT" dirty="0" err="1"/>
            <a:t>is</a:t>
          </a:r>
          <a:r>
            <a:rPr lang="it-IT" dirty="0"/>
            <a:t> </a:t>
          </a:r>
          <a:r>
            <a:rPr lang="it-IT" dirty="0" err="1"/>
            <a:t>quite</a:t>
          </a:r>
          <a:r>
            <a:rPr lang="it-IT" dirty="0"/>
            <a:t> </a:t>
          </a:r>
          <a:r>
            <a:rPr lang="it-IT" dirty="0" err="1"/>
            <a:t>complex</a:t>
          </a:r>
          <a:r>
            <a:rPr lang="it-IT" dirty="0"/>
            <a:t>: 10 </a:t>
          </a:r>
          <a:r>
            <a:rPr lang="it-IT" dirty="0" err="1"/>
            <a:t>possible</a:t>
          </a:r>
          <a:r>
            <a:rPr lang="it-IT" dirty="0"/>
            <a:t> classes.</a:t>
          </a:r>
          <a:endParaRPr lang="en-US" dirty="0"/>
        </a:p>
      </dgm:t>
    </dgm:pt>
    <dgm:pt modelId="{D4F77FC3-29D8-4FA9-B97E-2EE7E4FD5D1F}" type="parTrans" cxnId="{295F3FFB-C867-43A1-AE55-7B6D9C34DB5E}">
      <dgm:prSet/>
      <dgm:spPr/>
      <dgm:t>
        <a:bodyPr/>
        <a:lstStyle/>
        <a:p>
          <a:endParaRPr lang="en-US"/>
        </a:p>
      </dgm:t>
    </dgm:pt>
    <dgm:pt modelId="{BA1F4CFE-C046-467F-A86C-3F3E71F28B6F}" type="sibTrans" cxnId="{295F3FFB-C867-43A1-AE55-7B6D9C34DB5E}">
      <dgm:prSet/>
      <dgm:spPr/>
      <dgm:t>
        <a:bodyPr/>
        <a:lstStyle/>
        <a:p>
          <a:endParaRPr lang="en-US"/>
        </a:p>
      </dgm:t>
    </dgm:pt>
    <dgm:pt modelId="{3F121777-61FD-4AF0-8462-CD5F032B0C5E}">
      <dgm:prSet/>
      <dgm:spPr/>
      <dgm:t>
        <a:bodyPr/>
        <a:lstStyle/>
        <a:p>
          <a:r>
            <a:rPr lang="it-IT"/>
            <a:t>The dataset is rather small to train a neural network from scratch --&gt; Data </a:t>
          </a:r>
          <a:r>
            <a:rPr lang="it-IT">
              <a:latin typeface="Aptos Display" panose="020F0302020204030204"/>
            </a:rPr>
            <a:t>Processing</a:t>
          </a:r>
          <a:r>
            <a:rPr lang="it-IT"/>
            <a:t> is critical in order to avoid overfit.</a:t>
          </a:r>
          <a:endParaRPr lang="en-US" dirty="0"/>
        </a:p>
      </dgm:t>
    </dgm:pt>
    <dgm:pt modelId="{63FA25FB-4ECC-4EB6-848D-A91A419167F8}" type="parTrans" cxnId="{446F5A3D-E771-44D4-8282-A575C154299E}">
      <dgm:prSet/>
      <dgm:spPr/>
      <dgm:t>
        <a:bodyPr/>
        <a:lstStyle/>
        <a:p>
          <a:endParaRPr lang="en-US"/>
        </a:p>
      </dgm:t>
    </dgm:pt>
    <dgm:pt modelId="{DCC72634-6468-448C-87D5-C4D5E1B6FAD9}" type="sibTrans" cxnId="{446F5A3D-E771-44D4-8282-A575C154299E}">
      <dgm:prSet/>
      <dgm:spPr/>
      <dgm:t>
        <a:bodyPr/>
        <a:lstStyle/>
        <a:p>
          <a:endParaRPr lang="en-US"/>
        </a:p>
      </dgm:t>
    </dgm:pt>
    <dgm:pt modelId="{97620420-6F79-4207-A27F-57AA36DCF51B}">
      <dgm:prSet/>
      <dgm:spPr/>
      <dgm:t>
        <a:bodyPr/>
        <a:lstStyle/>
        <a:p>
          <a:r>
            <a:rPr lang="it-IT"/>
            <a:t>The model proposed was pretty big, over </a:t>
          </a:r>
          <a:r>
            <a:rPr lang="it-IT">
              <a:latin typeface="Aptos Display" panose="020F0302020204030204"/>
            </a:rPr>
            <a:t>300MB</a:t>
          </a:r>
          <a:r>
            <a:rPr lang="it-IT"/>
            <a:t>. The PReLU was ineffective since It made the training unstable and frequently caused exploding gradients.</a:t>
          </a:r>
          <a:endParaRPr lang="en-US" dirty="0"/>
        </a:p>
      </dgm:t>
    </dgm:pt>
    <dgm:pt modelId="{B4085E53-E20D-4B0E-93F4-C3F8E7F40906}" type="parTrans" cxnId="{6C8738D8-9015-4D8C-82D0-4FA59C854625}">
      <dgm:prSet/>
      <dgm:spPr/>
      <dgm:t>
        <a:bodyPr/>
        <a:lstStyle/>
        <a:p>
          <a:endParaRPr lang="en-US"/>
        </a:p>
      </dgm:t>
    </dgm:pt>
    <dgm:pt modelId="{A8355ECE-29E1-4D14-8681-BE634972A7D6}" type="sibTrans" cxnId="{6C8738D8-9015-4D8C-82D0-4FA59C854625}">
      <dgm:prSet/>
      <dgm:spPr/>
      <dgm:t>
        <a:bodyPr/>
        <a:lstStyle/>
        <a:p>
          <a:endParaRPr lang="en-US"/>
        </a:p>
      </dgm:t>
    </dgm:pt>
    <dgm:pt modelId="{29DFFDFC-B7BF-4CC9-AFC6-67754A6FB274}">
      <dgm:prSet/>
      <dgm:spPr/>
      <dgm:t>
        <a:bodyPr/>
        <a:lstStyle/>
        <a:p>
          <a:pPr rtl="0"/>
          <a:r>
            <a:rPr lang="it-IT"/>
            <a:t>Even with a smaller model, colab crashed quite often. So we </a:t>
          </a:r>
          <a:r>
            <a:rPr lang="it-IT">
              <a:latin typeface="Aptos Display" panose="020F0302020204030204"/>
            </a:rPr>
            <a:t>had to</a:t>
          </a:r>
          <a:r>
            <a:rPr lang="it-IT"/>
            <a:t> </a:t>
          </a:r>
          <a:r>
            <a:rPr lang="it-IT">
              <a:latin typeface="Aptos Display" panose="020F0302020204030204"/>
            </a:rPr>
            <a:t>switch to</a:t>
          </a:r>
          <a:r>
            <a:rPr lang="it-IT"/>
            <a:t> local training, despite its </a:t>
          </a:r>
          <a:r>
            <a:rPr lang="it-IT">
              <a:latin typeface="Aptos Display" panose="020F0302020204030204"/>
            </a:rPr>
            <a:t>downsides</a:t>
          </a:r>
          <a:r>
            <a:rPr lang="it-IT"/>
            <a:t>.</a:t>
          </a:r>
          <a:endParaRPr lang="it-IT" dirty="0"/>
        </a:p>
      </dgm:t>
    </dgm:pt>
    <dgm:pt modelId="{D3A88CF2-8784-4B54-B6F2-3D7ED5C12A1E}" type="parTrans" cxnId="{3437FC08-3AA9-4F00-8E67-E7ABF92108A2}">
      <dgm:prSet/>
      <dgm:spPr/>
      <dgm:t>
        <a:bodyPr/>
        <a:lstStyle/>
        <a:p>
          <a:endParaRPr lang="en-US"/>
        </a:p>
      </dgm:t>
    </dgm:pt>
    <dgm:pt modelId="{EFFE644C-27C3-40B8-8E36-29AD925507B5}" type="sibTrans" cxnId="{3437FC08-3AA9-4F00-8E67-E7ABF92108A2}">
      <dgm:prSet/>
      <dgm:spPr/>
      <dgm:t>
        <a:bodyPr/>
        <a:lstStyle/>
        <a:p>
          <a:endParaRPr lang="en-US"/>
        </a:p>
      </dgm:t>
    </dgm:pt>
    <dgm:pt modelId="{C0CABAC4-46F0-CC45-95B2-40A989864834}" type="pres">
      <dgm:prSet presAssocID="{E269F141-ACC2-40F3-9691-47B21AAD165A}" presName="linear" presStyleCnt="0">
        <dgm:presLayoutVars>
          <dgm:animLvl val="lvl"/>
          <dgm:resizeHandles val="exact"/>
        </dgm:presLayoutVars>
      </dgm:prSet>
      <dgm:spPr/>
    </dgm:pt>
    <dgm:pt modelId="{0D7E864E-EA3A-8642-9848-580679337269}" type="pres">
      <dgm:prSet presAssocID="{4197BF87-7385-47E2-83D9-F99BD880180D}" presName="parentText" presStyleLbl="node1" presStyleIdx="0" presStyleCnt="5">
        <dgm:presLayoutVars>
          <dgm:chMax val="0"/>
          <dgm:bulletEnabled val="1"/>
        </dgm:presLayoutVars>
      </dgm:prSet>
      <dgm:spPr/>
    </dgm:pt>
    <dgm:pt modelId="{A0308405-711D-D64E-A402-9E04040AFD0B}" type="pres">
      <dgm:prSet presAssocID="{B8B35F76-9D10-436A-A503-F4D8E7F61708}" presName="spacer" presStyleCnt="0"/>
      <dgm:spPr/>
    </dgm:pt>
    <dgm:pt modelId="{AEBA5D9C-BCD9-914E-A1ED-9055E333F835}" type="pres">
      <dgm:prSet presAssocID="{86623594-4ED7-4F70-ADBF-F53B00ADEF32}" presName="parentText" presStyleLbl="node1" presStyleIdx="1" presStyleCnt="5">
        <dgm:presLayoutVars>
          <dgm:chMax val="0"/>
          <dgm:bulletEnabled val="1"/>
        </dgm:presLayoutVars>
      </dgm:prSet>
      <dgm:spPr/>
    </dgm:pt>
    <dgm:pt modelId="{12942A78-20FC-1546-9915-110C027F5F5D}" type="pres">
      <dgm:prSet presAssocID="{BA1F4CFE-C046-467F-A86C-3F3E71F28B6F}" presName="spacer" presStyleCnt="0"/>
      <dgm:spPr/>
    </dgm:pt>
    <dgm:pt modelId="{F8F44761-109C-EB48-8D76-94FB03405184}" type="pres">
      <dgm:prSet presAssocID="{3F121777-61FD-4AF0-8462-CD5F032B0C5E}" presName="parentText" presStyleLbl="node1" presStyleIdx="2" presStyleCnt="5">
        <dgm:presLayoutVars>
          <dgm:chMax val="0"/>
          <dgm:bulletEnabled val="1"/>
        </dgm:presLayoutVars>
      </dgm:prSet>
      <dgm:spPr/>
    </dgm:pt>
    <dgm:pt modelId="{5CFB4536-FA2D-8B4F-ADD7-60A4466FFD72}" type="pres">
      <dgm:prSet presAssocID="{DCC72634-6468-448C-87D5-C4D5E1B6FAD9}" presName="spacer" presStyleCnt="0"/>
      <dgm:spPr/>
    </dgm:pt>
    <dgm:pt modelId="{D1F9A3DD-43EA-F84A-BE56-534B1EB9F80D}" type="pres">
      <dgm:prSet presAssocID="{97620420-6F79-4207-A27F-57AA36DCF51B}" presName="parentText" presStyleLbl="node1" presStyleIdx="3" presStyleCnt="5">
        <dgm:presLayoutVars>
          <dgm:chMax val="0"/>
          <dgm:bulletEnabled val="1"/>
        </dgm:presLayoutVars>
      </dgm:prSet>
      <dgm:spPr/>
    </dgm:pt>
    <dgm:pt modelId="{18C69480-62E1-F14E-9E80-CC2DA9ACC3B2}" type="pres">
      <dgm:prSet presAssocID="{A8355ECE-29E1-4D14-8681-BE634972A7D6}" presName="spacer" presStyleCnt="0"/>
      <dgm:spPr/>
    </dgm:pt>
    <dgm:pt modelId="{293F4A9A-1ABC-8A4D-8663-07E6C446F323}" type="pres">
      <dgm:prSet presAssocID="{29DFFDFC-B7BF-4CC9-AFC6-67754A6FB274}" presName="parentText" presStyleLbl="node1" presStyleIdx="4" presStyleCnt="5">
        <dgm:presLayoutVars>
          <dgm:chMax val="0"/>
          <dgm:bulletEnabled val="1"/>
        </dgm:presLayoutVars>
      </dgm:prSet>
      <dgm:spPr/>
    </dgm:pt>
  </dgm:ptLst>
  <dgm:cxnLst>
    <dgm:cxn modelId="{3437FC08-3AA9-4F00-8E67-E7ABF92108A2}" srcId="{E269F141-ACC2-40F3-9691-47B21AAD165A}" destId="{29DFFDFC-B7BF-4CC9-AFC6-67754A6FB274}" srcOrd="4" destOrd="0" parTransId="{D3A88CF2-8784-4B54-B6F2-3D7ED5C12A1E}" sibTransId="{EFFE644C-27C3-40B8-8E36-29AD925507B5}"/>
    <dgm:cxn modelId="{E05C2C30-234B-844A-8D0F-7C34F0C09237}" type="presOf" srcId="{97620420-6F79-4207-A27F-57AA36DCF51B}" destId="{D1F9A3DD-43EA-F84A-BE56-534B1EB9F80D}" srcOrd="0" destOrd="0" presId="urn:microsoft.com/office/officeart/2005/8/layout/vList2"/>
    <dgm:cxn modelId="{446F5A3D-E771-44D4-8282-A575C154299E}" srcId="{E269F141-ACC2-40F3-9691-47B21AAD165A}" destId="{3F121777-61FD-4AF0-8462-CD5F032B0C5E}" srcOrd="2" destOrd="0" parTransId="{63FA25FB-4ECC-4EB6-848D-A91A419167F8}" sibTransId="{DCC72634-6468-448C-87D5-C4D5E1B6FAD9}"/>
    <dgm:cxn modelId="{229B0F55-3053-44BB-826E-F803D443F72E}" srcId="{E269F141-ACC2-40F3-9691-47B21AAD165A}" destId="{4197BF87-7385-47E2-83D9-F99BD880180D}" srcOrd="0" destOrd="0" parTransId="{644572A9-E059-4290-81CD-D798069A0211}" sibTransId="{B8B35F76-9D10-436A-A503-F4D8E7F61708}"/>
    <dgm:cxn modelId="{31550D8F-8BFC-364A-8ABE-DEF7F2D6FEE2}" type="presOf" srcId="{29DFFDFC-B7BF-4CC9-AFC6-67754A6FB274}" destId="{293F4A9A-1ABC-8A4D-8663-07E6C446F323}" srcOrd="0" destOrd="0" presId="urn:microsoft.com/office/officeart/2005/8/layout/vList2"/>
    <dgm:cxn modelId="{AB7086A6-0B43-7548-8BED-8CD98B503545}" type="presOf" srcId="{4197BF87-7385-47E2-83D9-F99BD880180D}" destId="{0D7E864E-EA3A-8642-9848-580679337269}" srcOrd="0" destOrd="0" presId="urn:microsoft.com/office/officeart/2005/8/layout/vList2"/>
    <dgm:cxn modelId="{7F4914AA-B8D5-004F-B0A1-CC479E95DC99}" type="presOf" srcId="{3F121777-61FD-4AF0-8462-CD5F032B0C5E}" destId="{F8F44761-109C-EB48-8D76-94FB03405184}" srcOrd="0" destOrd="0" presId="urn:microsoft.com/office/officeart/2005/8/layout/vList2"/>
    <dgm:cxn modelId="{3768D7B2-3462-6645-AB40-0020A13DFD95}" type="presOf" srcId="{86623594-4ED7-4F70-ADBF-F53B00ADEF32}" destId="{AEBA5D9C-BCD9-914E-A1ED-9055E333F835}" srcOrd="0" destOrd="0" presId="urn:microsoft.com/office/officeart/2005/8/layout/vList2"/>
    <dgm:cxn modelId="{0265E0C2-5F7D-0447-BB05-1181DA60A532}" type="presOf" srcId="{E269F141-ACC2-40F3-9691-47B21AAD165A}" destId="{C0CABAC4-46F0-CC45-95B2-40A989864834}" srcOrd="0" destOrd="0" presId="urn:microsoft.com/office/officeart/2005/8/layout/vList2"/>
    <dgm:cxn modelId="{6C8738D8-9015-4D8C-82D0-4FA59C854625}" srcId="{E269F141-ACC2-40F3-9691-47B21AAD165A}" destId="{97620420-6F79-4207-A27F-57AA36DCF51B}" srcOrd="3" destOrd="0" parTransId="{B4085E53-E20D-4B0E-93F4-C3F8E7F40906}" sibTransId="{A8355ECE-29E1-4D14-8681-BE634972A7D6}"/>
    <dgm:cxn modelId="{295F3FFB-C867-43A1-AE55-7B6D9C34DB5E}" srcId="{E269F141-ACC2-40F3-9691-47B21AAD165A}" destId="{86623594-4ED7-4F70-ADBF-F53B00ADEF32}" srcOrd="1" destOrd="0" parTransId="{D4F77FC3-29D8-4FA9-B97E-2EE7E4FD5D1F}" sibTransId="{BA1F4CFE-C046-467F-A86C-3F3E71F28B6F}"/>
    <dgm:cxn modelId="{C62951E2-CFD3-8743-A461-AD578FE83343}" type="presParOf" srcId="{C0CABAC4-46F0-CC45-95B2-40A989864834}" destId="{0D7E864E-EA3A-8642-9848-580679337269}" srcOrd="0" destOrd="0" presId="urn:microsoft.com/office/officeart/2005/8/layout/vList2"/>
    <dgm:cxn modelId="{5784F620-13CE-0843-8E8F-090DA657376B}" type="presParOf" srcId="{C0CABAC4-46F0-CC45-95B2-40A989864834}" destId="{A0308405-711D-D64E-A402-9E04040AFD0B}" srcOrd="1" destOrd="0" presId="urn:microsoft.com/office/officeart/2005/8/layout/vList2"/>
    <dgm:cxn modelId="{AC1A055E-49F3-994D-BFA0-D7E9DA82A8B2}" type="presParOf" srcId="{C0CABAC4-46F0-CC45-95B2-40A989864834}" destId="{AEBA5D9C-BCD9-914E-A1ED-9055E333F835}" srcOrd="2" destOrd="0" presId="urn:microsoft.com/office/officeart/2005/8/layout/vList2"/>
    <dgm:cxn modelId="{3567BFB2-8F2C-984F-8BCF-CF7AF903D146}" type="presParOf" srcId="{C0CABAC4-46F0-CC45-95B2-40A989864834}" destId="{12942A78-20FC-1546-9915-110C027F5F5D}" srcOrd="3" destOrd="0" presId="urn:microsoft.com/office/officeart/2005/8/layout/vList2"/>
    <dgm:cxn modelId="{2DD1D675-D65E-6444-B259-B31A6A51B2E7}" type="presParOf" srcId="{C0CABAC4-46F0-CC45-95B2-40A989864834}" destId="{F8F44761-109C-EB48-8D76-94FB03405184}" srcOrd="4" destOrd="0" presId="urn:microsoft.com/office/officeart/2005/8/layout/vList2"/>
    <dgm:cxn modelId="{4792E004-B0DA-B84D-8EE9-3A97F02698F5}" type="presParOf" srcId="{C0CABAC4-46F0-CC45-95B2-40A989864834}" destId="{5CFB4536-FA2D-8B4F-ADD7-60A4466FFD72}" srcOrd="5" destOrd="0" presId="urn:microsoft.com/office/officeart/2005/8/layout/vList2"/>
    <dgm:cxn modelId="{D754DD1D-3FC0-1741-8389-F41BA5A6A125}" type="presParOf" srcId="{C0CABAC4-46F0-CC45-95B2-40A989864834}" destId="{D1F9A3DD-43EA-F84A-BE56-534B1EB9F80D}" srcOrd="6" destOrd="0" presId="urn:microsoft.com/office/officeart/2005/8/layout/vList2"/>
    <dgm:cxn modelId="{54B5330E-32AF-6F43-8FB9-2B6A56BE388F}" type="presParOf" srcId="{C0CABAC4-46F0-CC45-95B2-40A989864834}" destId="{18C69480-62E1-F14E-9E80-CC2DA9ACC3B2}" srcOrd="7" destOrd="0" presId="urn:microsoft.com/office/officeart/2005/8/layout/vList2"/>
    <dgm:cxn modelId="{3E234CD7-8D92-5446-ABE4-C4B5B3EED982}" type="presParOf" srcId="{C0CABAC4-46F0-CC45-95B2-40A989864834}" destId="{293F4A9A-1ABC-8A4D-8663-07E6C446F323}"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814E0D0-40DA-43E6-B700-A9835DEE97F2}"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3DCEF946-797B-41E4-9B9E-112A7816053B}">
      <dgm:prSet/>
      <dgm:spPr/>
      <dgm:t>
        <a:bodyPr/>
        <a:lstStyle/>
        <a:p>
          <a:pPr>
            <a:lnSpc>
              <a:spcPct val="100000"/>
            </a:lnSpc>
          </a:pPr>
          <a:r>
            <a:rPr lang="it-IT" dirty="0" err="1"/>
            <a:t>We</a:t>
          </a:r>
          <a:r>
            <a:rPr lang="it-IT" dirty="0"/>
            <a:t> split </a:t>
          </a:r>
          <a:r>
            <a:rPr lang="it-IT" dirty="0" err="1"/>
            <a:t>each</a:t>
          </a:r>
          <a:r>
            <a:rPr lang="it-IT" dirty="0"/>
            <a:t> song (30s) </a:t>
          </a:r>
          <a:r>
            <a:rPr lang="it-IT" dirty="0" err="1"/>
            <a:t>into</a:t>
          </a:r>
          <a:r>
            <a:rPr lang="it-IT" dirty="0"/>
            <a:t> 5 </a:t>
          </a:r>
          <a:r>
            <a:rPr lang="it-IT" dirty="0" err="1"/>
            <a:t>different</a:t>
          </a:r>
          <a:r>
            <a:rPr lang="it-IT" dirty="0"/>
            <a:t> </a:t>
          </a:r>
          <a:r>
            <a:rPr lang="it-IT" dirty="0" err="1"/>
            <a:t>segments</a:t>
          </a:r>
          <a:r>
            <a:rPr lang="it-IT" dirty="0"/>
            <a:t>, in </a:t>
          </a:r>
          <a:r>
            <a:rPr lang="it-IT" dirty="0" err="1"/>
            <a:t>order</a:t>
          </a:r>
          <a:r>
            <a:rPr lang="it-IT" dirty="0"/>
            <a:t> to </a:t>
          </a:r>
          <a:r>
            <a:rPr lang="it-IT" dirty="0" err="1"/>
            <a:t>have</a:t>
          </a:r>
          <a:r>
            <a:rPr lang="it-IT" dirty="0"/>
            <a:t> a </a:t>
          </a:r>
          <a:r>
            <a:rPr lang="it-IT" dirty="0" err="1"/>
            <a:t>bigger</a:t>
          </a:r>
          <a:r>
            <a:rPr lang="it-IT" dirty="0"/>
            <a:t> dataset. Of </a:t>
          </a:r>
          <a:r>
            <a:rPr lang="it-IT" dirty="0" err="1"/>
            <a:t>course</a:t>
          </a:r>
          <a:r>
            <a:rPr lang="it-IT" dirty="0"/>
            <a:t> </a:t>
          </a:r>
          <a:r>
            <a:rPr lang="it-IT" dirty="0" err="1"/>
            <a:t>all</a:t>
          </a:r>
          <a:r>
            <a:rPr lang="it-IT" dirty="0"/>
            <a:t> the </a:t>
          </a:r>
          <a:r>
            <a:rPr lang="it-IT" dirty="0" err="1"/>
            <a:t>segments</a:t>
          </a:r>
          <a:r>
            <a:rPr lang="it-IT" dirty="0"/>
            <a:t> of a song </a:t>
          </a:r>
          <a:r>
            <a:rPr lang="it-IT" dirty="0" err="1"/>
            <a:t>were</a:t>
          </a:r>
          <a:r>
            <a:rPr lang="it-IT" dirty="0"/>
            <a:t> </a:t>
          </a:r>
          <a:r>
            <a:rPr lang="it-IT" dirty="0" err="1"/>
            <a:t>all</a:t>
          </a:r>
          <a:r>
            <a:rPr lang="it-IT" dirty="0"/>
            <a:t> </a:t>
          </a:r>
          <a:r>
            <a:rPr lang="it-IT" dirty="0" err="1"/>
            <a:t>either</a:t>
          </a:r>
          <a:r>
            <a:rPr lang="it-IT" dirty="0"/>
            <a:t> in the training set or in the </a:t>
          </a:r>
          <a:r>
            <a:rPr lang="it-IT" dirty="0" err="1"/>
            <a:t>validation</a:t>
          </a:r>
          <a:r>
            <a:rPr lang="it-IT" dirty="0"/>
            <a:t> set.</a:t>
          </a:r>
          <a:endParaRPr lang="en-US" dirty="0"/>
        </a:p>
      </dgm:t>
    </dgm:pt>
    <dgm:pt modelId="{80D2B00E-7303-4E9A-8C42-5B08107926DB}" type="parTrans" cxnId="{063178B6-FC20-4792-A4A9-6B33F46C56C5}">
      <dgm:prSet/>
      <dgm:spPr/>
      <dgm:t>
        <a:bodyPr/>
        <a:lstStyle/>
        <a:p>
          <a:endParaRPr lang="en-US"/>
        </a:p>
      </dgm:t>
    </dgm:pt>
    <dgm:pt modelId="{04836C46-FB75-4B2D-A1E6-E7661A24AB64}" type="sibTrans" cxnId="{063178B6-FC20-4792-A4A9-6B33F46C56C5}">
      <dgm:prSet/>
      <dgm:spPr/>
      <dgm:t>
        <a:bodyPr/>
        <a:lstStyle/>
        <a:p>
          <a:endParaRPr lang="en-US"/>
        </a:p>
      </dgm:t>
    </dgm:pt>
    <dgm:pt modelId="{97E143ED-899B-44C0-B5E7-0717FFAB829E}">
      <dgm:prSet/>
      <dgm:spPr/>
      <dgm:t>
        <a:bodyPr/>
        <a:lstStyle/>
        <a:p>
          <a:pPr>
            <a:lnSpc>
              <a:spcPct val="100000"/>
            </a:lnSpc>
          </a:pPr>
          <a:r>
            <a:rPr lang="it-IT"/>
            <a:t>We used a smaller model, which helped us make the computation feasible and resorted to ReLU, which made the training more stable.</a:t>
          </a:r>
          <a:endParaRPr lang="en-US"/>
        </a:p>
      </dgm:t>
    </dgm:pt>
    <dgm:pt modelId="{3E6448D0-AAF5-4573-BDE1-8DE257EA9FD0}" type="parTrans" cxnId="{610AE217-3193-4D82-A069-05EBF0E4A639}">
      <dgm:prSet/>
      <dgm:spPr/>
      <dgm:t>
        <a:bodyPr/>
        <a:lstStyle/>
        <a:p>
          <a:endParaRPr lang="en-US"/>
        </a:p>
      </dgm:t>
    </dgm:pt>
    <dgm:pt modelId="{51CD8CE8-AA25-463F-AC9C-827FB584025D}" type="sibTrans" cxnId="{610AE217-3193-4D82-A069-05EBF0E4A639}">
      <dgm:prSet/>
      <dgm:spPr/>
      <dgm:t>
        <a:bodyPr/>
        <a:lstStyle/>
        <a:p>
          <a:endParaRPr lang="en-US"/>
        </a:p>
      </dgm:t>
    </dgm:pt>
    <dgm:pt modelId="{7CF780DD-F4A1-4D47-A2DC-E24F495E9C04}">
      <dgm:prSet/>
      <dgm:spPr/>
      <dgm:t>
        <a:bodyPr/>
        <a:lstStyle/>
        <a:p>
          <a:pPr>
            <a:lnSpc>
              <a:spcPct val="100000"/>
            </a:lnSpc>
          </a:pPr>
          <a:r>
            <a:rPr lang="it-IT"/>
            <a:t>We had to tweak some settings with TensorFlow, using the DataGenerator class, in order to</a:t>
          </a:r>
          <a:r>
            <a:rPr lang="it-IT">
              <a:latin typeface="Aptos Display" panose="020F0302020204030204"/>
            </a:rPr>
            <a:t> stream the dataset</a:t>
          </a:r>
          <a:r>
            <a:rPr lang="it-IT"/>
            <a:t> </a:t>
          </a:r>
          <a:r>
            <a:rPr lang="it-IT">
              <a:latin typeface="Aptos Display" panose="020F0302020204030204"/>
            </a:rPr>
            <a:t>instead of</a:t>
          </a:r>
          <a:r>
            <a:rPr lang="it-IT"/>
            <a:t> loading </a:t>
          </a:r>
          <a:r>
            <a:rPr lang="it-IT">
              <a:latin typeface="Aptos Display" panose="020F0302020204030204"/>
            </a:rPr>
            <a:t>It all in</a:t>
          </a:r>
          <a:r>
            <a:rPr lang="it-IT"/>
            <a:t> </a:t>
          </a:r>
          <a:r>
            <a:rPr lang="it-IT">
              <a:latin typeface="Aptos Display" panose="020F0302020204030204"/>
            </a:rPr>
            <a:t>memory. This slowed</a:t>
          </a:r>
          <a:r>
            <a:rPr lang="it-IT"/>
            <a:t> down the training process.</a:t>
          </a:r>
          <a:endParaRPr lang="en-US" dirty="0"/>
        </a:p>
      </dgm:t>
    </dgm:pt>
    <dgm:pt modelId="{81A0B1F7-7DC6-40AE-89B1-5E183414686A}" type="parTrans" cxnId="{F66FD815-FCA3-423B-8F06-5A3E3A173985}">
      <dgm:prSet/>
      <dgm:spPr/>
      <dgm:t>
        <a:bodyPr/>
        <a:lstStyle/>
        <a:p>
          <a:endParaRPr lang="en-US"/>
        </a:p>
      </dgm:t>
    </dgm:pt>
    <dgm:pt modelId="{DCC26083-200D-49EE-AB60-46480F81FCD2}" type="sibTrans" cxnId="{F66FD815-FCA3-423B-8F06-5A3E3A173985}">
      <dgm:prSet/>
      <dgm:spPr/>
      <dgm:t>
        <a:bodyPr/>
        <a:lstStyle/>
        <a:p>
          <a:endParaRPr lang="en-US"/>
        </a:p>
      </dgm:t>
    </dgm:pt>
    <dgm:pt modelId="{A20E4068-BE25-43B2-A79D-4E9CE4B3347F}" type="pres">
      <dgm:prSet presAssocID="{4814E0D0-40DA-43E6-B700-A9835DEE97F2}" presName="root" presStyleCnt="0">
        <dgm:presLayoutVars>
          <dgm:dir/>
          <dgm:resizeHandles val="exact"/>
        </dgm:presLayoutVars>
      </dgm:prSet>
      <dgm:spPr/>
    </dgm:pt>
    <dgm:pt modelId="{A30F1BE4-64C6-4E51-ACA9-2162F28B302E}" type="pres">
      <dgm:prSet presAssocID="{3DCEF946-797B-41E4-9B9E-112A7816053B}" presName="compNode" presStyleCnt="0"/>
      <dgm:spPr/>
    </dgm:pt>
    <dgm:pt modelId="{0AD0A52A-DE98-4ADB-9EAD-9CD0EFD22515}" type="pres">
      <dgm:prSet presAssocID="{3DCEF946-797B-41E4-9B9E-112A7816053B}" presName="bgRect" presStyleLbl="bgShp" presStyleIdx="0" presStyleCnt="3"/>
      <dgm:spPr/>
    </dgm:pt>
    <dgm:pt modelId="{622DC007-743A-46B1-8259-086F7468A167}" type="pres">
      <dgm:prSet presAssocID="{3DCEF946-797B-41E4-9B9E-112A7816053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9E86DD7-7FDC-4EF4-9A0D-0D97B653AFEA}" type="pres">
      <dgm:prSet presAssocID="{3DCEF946-797B-41E4-9B9E-112A7816053B}" presName="spaceRect" presStyleCnt="0"/>
      <dgm:spPr/>
    </dgm:pt>
    <dgm:pt modelId="{EAD6125C-A2A7-429E-B061-926F5FF0BBC6}" type="pres">
      <dgm:prSet presAssocID="{3DCEF946-797B-41E4-9B9E-112A7816053B}" presName="parTx" presStyleLbl="revTx" presStyleIdx="0" presStyleCnt="3">
        <dgm:presLayoutVars>
          <dgm:chMax val="0"/>
          <dgm:chPref val="0"/>
        </dgm:presLayoutVars>
      </dgm:prSet>
      <dgm:spPr/>
    </dgm:pt>
    <dgm:pt modelId="{E3B9F0B9-90EC-4B05-911B-D520DE55E976}" type="pres">
      <dgm:prSet presAssocID="{04836C46-FB75-4B2D-A1E6-E7661A24AB64}" presName="sibTrans" presStyleCnt="0"/>
      <dgm:spPr/>
    </dgm:pt>
    <dgm:pt modelId="{476BBA90-15CF-4CA9-95ED-228E00917935}" type="pres">
      <dgm:prSet presAssocID="{97E143ED-899B-44C0-B5E7-0717FFAB829E}" presName="compNode" presStyleCnt="0"/>
      <dgm:spPr/>
    </dgm:pt>
    <dgm:pt modelId="{7BB66683-613E-4960-B388-0C79A6A5D6EB}" type="pres">
      <dgm:prSet presAssocID="{97E143ED-899B-44C0-B5E7-0717FFAB829E}" presName="bgRect" presStyleLbl="bgShp" presStyleIdx="1" presStyleCnt="3"/>
      <dgm:spPr/>
    </dgm:pt>
    <dgm:pt modelId="{34355190-10F0-4916-BA82-873710453AA3}" type="pres">
      <dgm:prSet presAssocID="{97E143ED-899B-44C0-B5E7-0717FFAB829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grammatore"/>
        </a:ext>
      </dgm:extLst>
    </dgm:pt>
    <dgm:pt modelId="{BA6604DD-B901-46AA-A5FA-7624A2441C42}" type="pres">
      <dgm:prSet presAssocID="{97E143ED-899B-44C0-B5E7-0717FFAB829E}" presName="spaceRect" presStyleCnt="0"/>
      <dgm:spPr/>
    </dgm:pt>
    <dgm:pt modelId="{5E182B63-FE11-4C53-B21F-10C95C6C470B}" type="pres">
      <dgm:prSet presAssocID="{97E143ED-899B-44C0-B5E7-0717FFAB829E}" presName="parTx" presStyleLbl="revTx" presStyleIdx="1" presStyleCnt="3">
        <dgm:presLayoutVars>
          <dgm:chMax val="0"/>
          <dgm:chPref val="0"/>
        </dgm:presLayoutVars>
      </dgm:prSet>
      <dgm:spPr/>
    </dgm:pt>
    <dgm:pt modelId="{ED7C5593-CA8B-46F2-A176-9C4AAE94832E}" type="pres">
      <dgm:prSet presAssocID="{51CD8CE8-AA25-463F-AC9C-827FB584025D}" presName="sibTrans" presStyleCnt="0"/>
      <dgm:spPr/>
    </dgm:pt>
    <dgm:pt modelId="{2D4A04D3-DC97-4872-BCB8-7E1D1AE14676}" type="pres">
      <dgm:prSet presAssocID="{7CF780DD-F4A1-4D47-A2DC-E24F495E9C04}" presName="compNode" presStyleCnt="0"/>
      <dgm:spPr/>
    </dgm:pt>
    <dgm:pt modelId="{C19AE99E-6127-4C4B-8615-0D68B4D07AD9}" type="pres">
      <dgm:prSet presAssocID="{7CF780DD-F4A1-4D47-A2DC-E24F495E9C04}" presName="bgRect" presStyleLbl="bgShp" presStyleIdx="2" presStyleCnt="3"/>
      <dgm:spPr/>
    </dgm:pt>
    <dgm:pt modelId="{7770861E-B326-4A7B-B83E-0EFBD662CD04}" type="pres">
      <dgm:prSet presAssocID="{7CF780DD-F4A1-4D47-A2DC-E24F495E9C0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agramma di flusso"/>
        </a:ext>
      </dgm:extLst>
    </dgm:pt>
    <dgm:pt modelId="{A867724D-1E4F-4603-8CC1-169952FBD8E9}" type="pres">
      <dgm:prSet presAssocID="{7CF780DD-F4A1-4D47-A2DC-E24F495E9C04}" presName="spaceRect" presStyleCnt="0"/>
      <dgm:spPr/>
    </dgm:pt>
    <dgm:pt modelId="{5AEC5E9A-9909-4978-8D84-9FA72CB4A1A1}" type="pres">
      <dgm:prSet presAssocID="{7CF780DD-F4A1-4D47-A2DC-E24F495E9C04}" presName="parTx" presStyleLbl="revTx" presStyleIdx="2" presStyleCnt="3">
        <dgm:presLayoutVars>
          <dgm:chMax val="0"/>
          <dgm:chPref val="0"/>
        </dgm:presLayoutVars>
      </dgm:prSet>
      <dgm:spPr/>
    </dgm:pt>
  </dgm:ptLst>
  <dgm:cxnLst>
    <dgm:cxn modelId="{09A0BB05-9E6F-B341-AEC9-0078A320A113}" type="presOf" srcId="{4814E0D0-40DA-43E6-B700-A9835DEE97F2}" destId="{A20E4068-BE25-43B2-A79D-4E9CE4B3347F}" srcOrd="0" destOrd="0" presId="urn:microsoft.com/office/officeart/2018/2/layout/IconVerticalSolidList"/>
    <dgm:cxn modelId="{F66FD815-FCA3-423B-8F06-5A3E3A173985}" srcId="{4814E0D0-40DA-43E6-B700-A9835DEE97F2}" destId="{7CF780DD-F4A1-4D47-A2DC-E24F495E9C04}" srcOrd="2" destOrd="0" parTransId="{81A0B1F7-7DC6-40AE-89B1-5E183414686A}" sibTransId="{DCC26083-200D-49EE-AB60-46480F81FCD2}"/>
    <dgm:cxn modelId="{610AE217-3193-4D82-A069-05EBF0E4A639}" srcId="{4814E0D0-40DA-43E6-B700-A9835DEE97F2}" destId="{97E143ED-899B-44C0-B5E7-0717FFAB829E}" srcOrd="1" destOrd="0" parTransId="{3E6448D0-AAF5-4573-BDE1-8DE257EA9FD0}" sibTransId="{51CD8CE8-AA25-463F-AC9C-827FB584025D}"/>
    <dgm:cxn modelId="{D25CA434-A738-6345-83B5-11B3C6B7CFD7}" type="presOf" srcId="{7CF780DD-F4A1-4D47-A2DC-E24F495E9C04}" destId="{5AEC5E9A-9909-4978-8D84-9FA72CB4A1A1}" srcOrd="0" destOrd="0" presId="urn:microsoft.com/office/officeart/2018/2/layout/IconVerticalSolidList"/>
    <dgm:cxn modelId="{51832551-6C89-2E4C-B010-BFEDAA895298}" type="presOf" srcId="{3DCEF946-797B-41E4-9B9E-112A7816053B}" destId="{EAD6125C-A2A7-429E-B061-926F5FF0BBC6}" srcOrd="0" destOrd="0" presId="urn:microsoft.com/office/officeart/2018/2/layout/IconVerticalSolidList"/>
    <dgm:cxn modelId="{063178B6-FC20-4792-A4A9-6B33F46C56C5}" srcId="{4814E0D0-40DA-43E6-B700-A9835DEE97F2}" destId="{3DCEF946-797B-41E4-9B9E-112A7816053B}" srcOrd="0" destOrd="0" parTransId="{80D2B00E-7303-4E9A-8C42-5B08107926DB}" sibTransId="{04836C46-FB75-4B2D-A1E6-E7661A24AB64}"/>
    <dgm:cxn modelId="{C93A5AF2-F1AD-AE49-A0E7-BFBC6A8FFD18}" type="presOf" srcId="{97E143ED-899B-44C0-B5E7-0717FFAB829E}" destId="{5E182B63-FE11-4C53-B21F-10C95C6C470B}" srcOrd="0" destOrd="0" presId="urn:microsoft.com/office/officeart/2018/2/layout/IconVerticalSolidList"/>
    <dgm:cxn modelId="{DE7610DB-8D3A-F542-A3F2-4CC3EB73AF39}" type="presParOf" srcId="{A20E4068-BE25-43B2-A79D-4E9CE4B3347F}" destId="{A30F1BE4-64C6-4E51-ACA9-2162F28B302E}" srcOrd="0" destOrd="0" presId="urn:microsoft.com/office/officeart/2018/2/layout/IconVerticalSolidList"/>
    <dgm:cxn modelId="{A9F62184-08FC-E549-96A7-6FCF39AFCF48}" type="presParOf" srcId="{A30F1BE4-64C6-4E51-ACA9-2162F28B302E}" destId="{0AD0A52A-DE98-4ADB-9EAD-9CD0EFD22515}" srcOrd="0" destOrd="0" presId="urn:microsoft.com/office/officeart/2018/2/layout/IconVerticalSolidList"/>
    <dgm:cxn modelId="{D099BE69-6556-F84A-ACDC-37C452BE6473}" type="presParOf" srcId="{A30F1BE4-64C6-4E51-ACA9-2162F28B302E}" destId="{622DC007-743A-46B1-8259-086F7468A167}" srcOrd="1" destOrd="0" presId="urn:microsoft.com/office/officeart/2018/2/layout/IconVerticalSolidList"/>
    <dgm:cxn modelId="{0F0B5807-01F6-8F4B-AB91-9C0ED696C4AA}" type="presParOf" srcId="{A30F1BE4-64C6-4E51-ACA9-2162F28B302E}" destId="{59E86DD7-7FDC-4EF4-9A0D-0D97B653AFEA}" srcOrd="2" destOrd="0" presId="urn:microsoft.com/office/officeart/2018/2/layout/IconVerticalSolidList"/>
    <dgm:cxn modelId="{F8DEF959-3177-2C4C-B00D-58A769DDF515}" type="presParOf" srcId="{A30F1BE4-64C6-4E51-ACA9-2162F28B302E}" destId="{EAD6125C-A2A7-429E-B061-926F5FF0BBC6}" srcOrd="3" destOrd="0" presId="urn:microsoft.com/office/officeart/2018/2/layout/IconVerticalSolidList"/>
    <dgm:cxn modelId="{0A110DBF-EEDD-8F4E-A467-97C2C751BCE9}" type="presParOf" srcId="{A20E4068-BE25-43B2-A79D-4E9CE4B3347F}" destId="{E3B9F0B9-90EC-4B05-911B-D520DE55E976}" srcOrd="1" destOrd="0" presId="urn:microsoft.com/office/officeart/2018/2/layout/IconVerticalSolidList"/>
    <dgm:cxn modelId="{14FC7882-8F36-354F-9625-A30DAD75A766}" type="presParOf" srcId="{A20E4068-BE25-43B2-A79D-4E9CE4B3347F}" destId="{476BBA90-15CF-4CA9-95ED-228E00917935}" srcOrd="2" destOrd="0" presId="urn:microsoft.com/office/officeart/2018/2/layout/IconVerticalSolidList"/>
    <dgm:cxn modelId="{11D891C0-57F9-B648-811E-A7FB8E1592BD}" type="presParOf" srcId="{476BBA90-15CF-4CA9-95ED-228E00917935}" destId="{7BB66683-613E-4960-B388-0C79A6A5D6EB}" srcOrd="0" destOrd="0" presId="urn:microsoft.com/office/officeart/2018/2/layout/IconVerticalSolidList"/>
    <dgm:cxn modelId="{E899BBEE-4A22-ED47-B54C-15510971B64E}" type="presParOf" srcId="{476BBA90-15CF-4CA9-95ED-228E00917935}" destId="{34355190-10F0-4916-BA82-873710453AA3}" srcOrd="1" destOrd="0" presId="urn:microsoft.com/office/officeart/2018/2/layout/IconVerticalSolidList"/>
    <dgm:cxn modelId="{EB9781C4-EAC2-ED40-BD03-A856B6ED8413}" type="presParOf" srcId="{476BBA90-15CF-4CA9-95ED-228E00917935}" destId="{BA6604DD-B901-46AA-A5FA-7624A2441C42}" srcOrd="2" destOrd="0" presId="urn:microsoft.com/office/officeart/2018/2/layout/IconVerticalSolidList"/>
    <dgm:cxn modelId="{A42B6733-B675-2045-A0EA-2F91D018CAF6}" type="presParOf" srcId="{476BBA90-15CF-4CA9-95ED-228E00917935}" destId="{5E182B63-FE11-4C53-B21F-10C95C6C470B}" srcOrd="3" destOrd="0" presId="urn:microsoft.com/office/officeart/2018/2/layout/IconVerticalSolidList"/>
    <dgm:cxn modelId="{456FAFC0-77D1-3645-A2D9-15564ABE2AFF}" type="presParOf" srcId="{A20E4068-BE25-43B2-A79D-4E9CE4B3347F}" destId="{ED7C5593-CA8B-46F2-A176-9C4AAE94832E}" srcOrd="3" destOrd="0" presId="urn:microsoft.com/office/officeart/2018/2/layout/IconVerticalSolidList"/>
    <dgm:cxn modelId="{DA486723-9D9C-1C41-BCBC-389F2DDC7E62}" type="presParOf" srcId="{A20E4068-BE25-43B2-A79D-4E9CE4B3347F}" destId="{2D4A04D3-DC97-4872-BCB8-7E1D1AE14676}" srcOrd="4" destOrd="0" presId="urn:microsoft.com/office/officeart/2018/2/layout/IconVerticalSolidList"/>
    <dgm:cxn modelId="{B09F2648-4637-654D-B1FE-53580D7F824A}" type="presParOf" srcId="{2D4A04D3-DC97-4872-BCB8-7E1D1AE14676}" destId="{C19AE99E-6127-4C4B-8615-0D68B4D07AD9}" srcOrd="0" destOrd="0" presId="urn:microsoft.com/office/officeart/2018/2/layout/IconVerticalSolidList"/>
    <dgm:cxn modelId="{12F0F14E-F8C7-7E48-8619-F7EC23CF1FC0}" type="presParOf" srcId="{2D4A04D3-DC97-4872-BCB8-7E1D1AE14676}" destId="{7770861E-B326-4A7B-B83E-0EFBD662CD04}" srcOrd="1" destOrd="0" presId="urn:microsoft.com/office/officeart/2018/2/layout/IconVerticalSolidList"/>
    <dgm:cxn modelId="{EF5AA276-117C-D34A-A3C7-9A85EE583F9E}" type="presParOf" srcId="{2D4A04D3-DC97-4872-BCB8-7E1D1AE14676}" destId="{A867724D-1E4F-4603-8CC1-169952FBD8E9}" srcOrd="2" destOrd="0" presId="urn:microsoft.com/office/officeart/2018/2/layout/IconVerticalSolidList"/>
    <dgm:cxn modelId="{B8DADF5F-C26A-F743-B5F9-FD2C9F7874EC}" type="presParOf" srcId="{2D4A04D3-DC97-4872-BCB8-7E1D1AE14676}" destId="{5AEC5E9A-9909-4978-8D84-9FA72CB4A1A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A1275C8-2F15-487D-BA1C-BC27269FAC38}"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57CBB1D2-38E3-4012-AA19-7FCEC4DCBD71}">
      <dgm:prSet/>
      <dgm:spPr/>
      <dgm:t>
        <a:bodyPr/>
        <a:lstStyle/>
        <a:p>
          <a:r>
            <a:rPr lang="it-IT" dirty="0" err="1"/>
            <a:t>We</a:t>
          </a:r>
          <a:r>
            <a:rPr lang="it-IT" dirty="0"/>
            <a:t> </a:t>
          </a:r>
          <a:r>
            <a:rPr lang="it-IT" dirty="0" err="1"/>
            <a:t>resorted</a:t>
          </a:r>
          <a:r>
            <a:rPr lang="it-IT" dirty="0"/>
            <a:t> to </a:t>
          </a:r>
          <a:r>
            <a:rPr lang="it-IT" dirty="0" err="1"/>
            <a:t>augmentation</a:t>
          </a:r>
          <a:r>
            <a:rPr lang="it-IT" dirty="0"/>
            <a:t>. </a:t>
          </a:r>
          <a:r>
            <a:rPr lang="it-IT" dirty="0" err="1"/>
            <a:t>We</a:t>
          </a:r>
          <a:r>
            <a:rPr lang="it-IT" dirty="0"/>
            <a:t> </a:t>
          </a:r>
          <a:r>
            <a:rPr lang="it-IT" dirty="0" err="1"/>
            <a:t>performed</a:t>
          </a:r>
          <a:r>
            <a:rPr lang="it-IT" dirty="0"/>
            <a:t> </a:t>
          </a:r>
          <a:r>
            <a:rPr lang="it-IT" dirty="0" err="1"/>
            <a:t>It</a:t>
          </a:r>
          <a:r>
            <a:rPr lang="it-IT" dirty="0"/>
            <a:t> </a:t>
          </a:r>
          <a:r>
            <a:rPr lang="it-IT" dirty="0" err="1"/>
            <a:t>directly</a:t>
          </a:r>
          <a:r>
            <a:rPr lang="it-IT" dirty="0"/>
            <a:t> on the </a:t>
          </a:r>
          <a:r>
            <a:rPr lang="it-IT" dirty="0" err="1"/>
            <a:t>spectrogram</a:t>
          </a:r>
          <a:r>
            <a:rPr lang="it-IT" dirty="0"/>
            <a:t>, following </a:t>
          </a:r>
          <a:r>
            <a:rPr lang="it-IT" dirty="0" err="1"/>
            <a:t>Google's</a:t>
          </a:r>
          <a:r>
            <a:rPr lang="it-IT" dirty="0"/>
            <a:t> </a:t>
          </a:r>
          <a:r>
            <a:rPr lang="it-IT" dirty="0" err="1">
              <a:latin typeface="Aptos Display" panose="020F0302020204030204"/>
            </a:rPr>
            <a:t>SpecAugment</a:t>
          </a:r>
          <a:r>
            <a:rPr lang="it-IT" dirty="0"/>
            <a:t> paper. </a:t>
          </a:r>
          <a:r>
            <a:rPr lang="it-IT" dirty="0" err="1"/>
            <a:t>There</a:t>
          </a:r>
          <a:r>
            <a:rPr lang="it-IT" dirty="0"/>
            <a:t> are more </a:t>
          </a:r>
          <a:r>
            <a:rPr lang="it-IT" dirty="0" err="1"/>
            <a:t>powerful</a:t>
          </a:r>
          <a:r>
            <a:rPr lang="it-IT" dirty="0"/>
            <a:t> techniques </a:t>
          </a:r>
          <a:r>
            <a:rPr lang="it-IT" dirty="0" err="1"/>
            <a:t>that</a:t>
          </a:r>
          <a:r>
            <a:rPr lang="it-IT" dirty="0"/>
            <a:t> work </a:t>
          </a:r>
          <a:r>
            <a:rPr lang="it-IT" dirty="0" err="1"/>
            <a:t>directly</a:t>
          </a:r>
          <a:r>
            <a:rPr lang="it-IT" dirty="0"/>
            <a:t> on </a:t>
          </a:r>
          <a:r>
            <a:rPr lang="it-IT" dirty="0" err="1"/>
            <a:t>waveforms</a:t>
          </a:r>
          <a:r>
            <a:rPr lang="it-IT" dirty="0"/>
            <a:t>. </a:t>
          </a:r>
          <a:r>
            <a:rPr lang="it-IT" dirty="0" err="1"/>
            <a:t>However</a:t>
          </a:r>
          <a:r>
            <a:rPr lang="it-IT" dirty="0"/>
            <a:t>, </a:t>
          </a:r>
          <a:r>
            <a:rPr lang="it-IT" dirty="0" err="1"/>
            <a:t>this</a:t>
          </a:r>
          <a:r>
            <a:rPr lang="it-IT" dirty="0"/>
            <a:t> </a:t>
          </a:r>
          <a:r>
            <a:rPr lang="it-IT" dirty="0" err="1"/>
            <a:t>would</a:t>
          </a:r>
          <a:r>
            <a:rPr lang="it-IT" dirty="0"/>
            <a:t> slow down the training </a:t>
          </a:r>
          <a:r>
            <a:rPr lang="it-IT" dirty="0" err="1"/>
            <a:t>process</a:t>
          </a:r>
          <a:r>
            <a:rPr lang="it-IT" dirty="0"/>
            <a:t> by a </a:t>
          </a:r>
          <a:r>
            <a:rPr lang="it-IT" dirty="0" err="1"/>
            <a:t>lot</a:t>
          </a:r>
          <a:r>
            <a:rPr lang="it-IT" dirty="0"/>
            <a:t>, </a:t>
          </a:r>
          <a:r>
            <a:rPr lang="it-IT" dirty="0" err="1"/>
            <a:t>since</a:t>
          </a:r>
          <a:r>
            <a:rPr lang="it-IT" dirty="0"/>
            <a:t> </a:t>
          </a:r>
          <a:r>
            <a:rPr lang="it-IT" dirty="0" err="1"/>
            <a:t>we</a:t>
          </a:r>
          <a:r>
            <a:rPr lang="it-IT" dirty="0"/>
            <a:t> </a:t>
          </a:r>
          <a:r>
            <a:rPr lang="it-IT" dirty="0" err="1"/>
            <a:t>would</a:t>
          </a:r>
          <a:r>
            <a:rPr lang="it-IT" dirty="0"/>
            <a:t> </a:t>
          </a:r>
          <a:r>
            <a:rPr lang="it-IT" dirty="0" err="1"/>
            <a:t>have</a:t>
          </a:r>
          <a:r>
            <a:rPr lang="it-IT" dirty="0"/>
            <a:t> to compute the </a:t>
          </a:r>
          <a:r>
            <a:rPr lang="it-IT" dirty="0" err="1"/>
            <a:t>spectrogram</a:t>
          </a:r>
          <a:r>
            <a:rPr lang="it-IT" dirty="0"/>
            <a:t> of </a:t>
          </a:r>
          <a:r>
            <a:rPr lang="it-IT" dirty="0" err="1"/>
            <a:t>each</a:t>
          </a:r>
          <a:r>
            <a:rPr lang="it-IT" dirty="0"/>
            <a:t> song </a:t>
          </a:r>
          <a:r>
            <a:rPr lang="it-IT" dirty="0">
              <a:latin typeface="Aptos Display" panose="020F0302020204030204"/>
            </a:rPr>
            <a:t>in</a:t>
          </a:r>
          <a:r>
            <a:rPr lang="it-IT" dirty="0"/>
            <a:t> </a:t>
          </a:r>
          <a:r>
            <a:rPr lang="it-IT" dirty="0" err="1"/>
            <a:t>every</a:t>
          </a:r>
          <a:r>
            <a:rPr lang="it-IT" dirty="0"/>
            <a:t> </a:t>
          </a:r>
          <a:r>
            <a:rPr lang="it-IT" dirty="0" err="1"/>
            <a:t>epoch</a:t>
          </a:r>
          <a:r>
            <a:rPr lang="it-IT" dirty="0"/>
            <a:t>.</a:t>
          </a:r>
          <a:endParaRPr lang="en-US" dirty="0"/>
        </a:p>
      </dgm:t>
    </dgm:pt>
    <dgm:pt modelId="{CE0EF6FD-BBB8-403D-B7F2-03352CEE390A}" type="parTrans" cxnId="{400EB2B1-B127-477F-A535-CBAE9FF9CCCC}">
      <dgm:prSet/>
      <dgm:spPr/>
      <dgm:t>
        <a:bodyPr/>
        <a:lstStyle/>
        <a:p>
          <a:endParaRPr lang="en-US"/>
        </a:p>
      </dgm:t>
    </dgm:pt>
    <dgm:pt modelId="{A11624CC-E3C3-4B10-B3E9-0F6225A49851}" type="sibTrans" cxnId="{400EB2B1-B127-477F-A535-CBAE9FF9CCCC}">
      <dgm:prSet/>
      <dgm:spPr/>
      <dgm:t>
        <a:bodyPr/>
        <a:lstStyle/>
        <a:p>
          <a:endParaRPr lang="en-US"/>
        </a:p>
      </dgm:t>
    </dgm:pt>
    <dgm:pt modelId="{2282DB94-CD72-4EAE-893B-9C475D984EB9}">
      <dgm:prSet/>
      <dgm:spPr/>
      <dgm:t>
        <a:bodyPr/>
        <a:lstStyle/>
        <a:p>
          <a:r>
            <a:rPr lang="it-IT" dirty="0" err="1"/>
            <a:t>We</a:t>
          </a:r>
          <a:r>
            <a:rPr lang="it-IT" dirty="0"/>
            <a:t> </a:t>
          </a:r>
          <a:r>
            <a:rPr lang="it-IT" dirty="0" err="1"/>
            <a:t>had</a:t>
          </a:r>
          <a:r>
            <a:rPr lang="it-IT" dirty="0"/>
            <a:t> to </a:t>
          </a:r>
          <a:r>
            <a:rPr lang="it-IT" dirty="0" err="1"/>
            <a:t>pay</a:t>
          </a:r>
          <a:r>
            <a:rPr lang="it-IT" dirty="0"/>
            <a:t> close </a:t>
          </a:r>
          <a:r>
            <a:rPr lang="it-IT" dirty="0" err="1"/>
            <a:t>attention</a:t>
          </a:r>
          <a:r>
            <a:rPr lang="it-IT" dirty="0"/>
            <a:t> with </a:t>
          </a:r>
          <a:r>
            <a:rPr lang="it-IT" dirty="0" err="1"/>
            <a:t>everything</a:t>
          </a:r>
          <a:r>
            <a:rPr lang="it-IT" dirty="0"/>
            <a:t> </a:t>
          </a:r>
          <a:r>
            <a:rPr lang="it-IT" dirty="0" err="1"/>
            <a:t>we</a:t>
          </a:r>
          <a:r>
            <a:rPr lang="it-IT" dirty="0"/>
            <a:t> </a:t>
          </a:r>
          <a:r>
            <a:rPr lang="it-IT" dirty="0" err="1"/>
            <a:t>did</a:t>
          </a:r>
          <a:r>
            <a:rPr lang="it-IT" dirty="0"/>
            <a:t>: compromise </a:t>
          </a:r>
          <a:r>
            <a:rPr lang="it-IT" dirty="0" err="1"/>
            <a:t>between</a:t>
          </a:r>
          <a:r>
            <a:rPr lang="it-IT" dirty="0"/>
            <a:t> performance and </a:t>
          </a:r>
          <a:r>
            <a:rPr lang="it-IT" dirty="0" err="1"/>
            <a:t>computational</a:t>
          </a:r>
          <a:r>
            <a:rPr lang="it-IT" dirty="0"/>
            <a:t> </a:t>
          </a:r>
          <a:r>
            <a:rPr lang="it-IT" dirty="0" err="1"/>
            <a:t>feasibility</a:t>
          </a:r>
          <a:r>
            <a:rPr lang="it-IT" dirty="0"/>
            <a:t>.</a:t>
          </a:r>
          <a:endParaRPr lang="en-US" dirty="0"/>
        </a:p>
      </dgm:t>
    </dgm:pt>
    <dgm:pt modelId="{856C0EDE-8C58-47EF-84FC-F8BE93E743C7}" type="parTrans" cxnId="{299BE2BB-5849-4D9C-99C3-48B7546BECB2}">
      <dgm:prSet/>
      <dgm:spPr/>
      <dgm:t>
        <a:bodyPr/>
        <a:lstStyle/>
        <a:p>
          <a:endParaRPr lang="en-US"/>
        </a:p>
      </dgm:t>
    </dgm:pt>
    <dgm:pt modelId="{E9A5B59C-452E-4112-8DDF-D8FE4F2729A4}" type="sibTrans" cxnId="{299BE2BB-5849-4D9C-99C3-48B7546BECB2}">
      <dgm:prSet/>
      <dgm:spPr/>
      <dgm:t>
        <a:bodyPr/>
        <a:lstStyle/>
        <a:p>
          <a:endParaRPr lang="en-US"/>
        </a:p>
      </dgm:t>
    </dgm:pt>
    <dgm:pt modelId="{BE676CA3-7852-4605-AB7D-FB048B196469}">
      <dgm:prSet/>
      <dgm:spPr/>
      <dgm:t>
        <a:bodyPr/>
        <a:lstStyle/>
        <a:p>
          <a:r>
            <a:rPr lang="it-IT"/>
            <a:t>Computational resources hindered our </a:t>
          </a:r>
          <a:r>
            <a:rPr lang="it-IT">
              <a:latin typeface="Aptos Display" panose="020F0302020204030204"/>
            </a:rPr>
            <a:t>efforts</a:t>
          </a:r>
          <a:r>
            <a:rPr lang="it-IT"/>
            <a:t>: with better augmentation It would be possible to increase the model size without incurring in overfit.</a:t>
          </a:r>
          <a:endParaRPr lang="en-US" dirty="0"/>
        </a:p>
      </dgm:t>
    </dgm:pt>
    <dgm:pt modelId="{E35EA457-9DCE-48DC-8919-E00611879F57}" type="parTrans" cxnId="{6AF5A09D-F62A-4F88-81F6-39BA0E8956C9}">
      <dgm:prSet/>
      <dgm:spPr/>
      <dgm:t>
        <a:bodyPr/>
        <a:lstStyle/>
        <a:p>
          <a:endParaRPr lang="en-US"/>
        </a:p>
      </dgm:t>
    </dgm:pt>
    <dgm:pt modelId="{D8071EB0-4216-4953-A2E8-E230338D5E6E}" type="sibTrans" cxnId="{6AF5A09D-F62A-4F88-81F6-39BA0E8956C9}">
      <dgm:prSet/>
      <dgm:spPr/>
      <dgm:t>
        <a:bodyPr/>
        <a:lstStyle/>
        <a:p>
          <a:endParaRPr lang="en-US"/>
        </a:p>
      </dgm:t>
    </dgm:pt>
    <dgm:pt modelId="{43AAFDD3-63DD-A647-8EC7-E9DBB5EEFDB5}" type="pres">
      <dgm:prSet presAssocID="{8A1275C8-2F15-487D-BA1C-BC27269FAC38}" presName="vert0" presStyleCnt="0">
        <dgm:presLayoutVars>
          <dgm:dir/>
          <dgm:animOne val="branch"/>
          <dgm:animLvl val="lvl"/>
        </dgm:presLayoutVars>
      </dgm:prSet>
      <dgm:spPr/>
    </dgm:pt>
    <dgm:pt modelId="{52EE236B-9454-FC4A-ACF4-F9558C8489BE}" type="pres">
      <dgm:prSet presAssocID="{57CBB1D2-38E3-4012-AA19-7FCEC4DCBD71}" presName="thickLine" presStyleLbl="alignNode1" presStyleIdx="0" presStyleCnt="3"/>
      <dgm:spPr/>
    </dgm:pt>
    <dgm:pt modelId="{23ECF47E-BE6F-F94C-94CA-742FB2A7F390}" type="pres">
      <dgm:prSet presAssocID="{57CBB1D2-38E3-4012-AA19-7FCEC4DCBD71}" presName="horz1" presStyleCnt="0"/>
      <dgm:spPr/>
    </dgm:pt>
    <dgm:pt modelId="{6A525DC6-4F83-D044-89CE-150DE93156A5}" type="pres">
      <dgm:prSet presAssocID="{57CBB1D2-38E3-4012-AA19-7FCEC4DCBD71}" presName="tx1" presStyleLbl="revTx" presStyleIdx="0" presStyleCnt="3"/>
      <dgm:spPr/>
    </dgm:pt>
    <dgm:pt modelId="{33E82D6B-9BF7-5148-80CB-C5509A217C39}" type="pres">
      <dgm:prSet presAssocID="{57CBB1D2-38E3-4012-AA19-7FCEC4DCBD71}" presName="vert1" presStyleCnt="0"/>
      <dgm:spPr/>
    </dgm:pt>
    <dgm:pt modelId="{5C2A4F78-A6C0-0A4F-8131-FD457D3A60B3}" type="pres">
      <dgm:prSet presAssocID="{2282DB94-CD72-4EAE-893B-9C475D984EB9}" presName="thickLine" presStyleLbl="alignNode1" presStyleIdx="1" presStyleCnt="3"/>
      <dgm:spPr/>
    </dgm:pt>
    <dgm:pt modelId="{7E6E2719-0B3B-CE4C-A0EC-FB06191CD256}" type="pres">
      <dgm:prSet presAssocID="{2282DB94-CD72-4EAE-893B-9C475D984EB9}" presName="horz1" presStyleCnt="0"/>
      <dgm:spPr/>
    </dgm:pt>
    <dgm:pt modelId="{CF553094-EA37-764B-8B9C-FF6DD656FD8F}" type="pres">
      <dgm:prSet presAssocID="{2282DB94-CD72-4EAE-893B-9C475D984EB9}" presName="tx1" presStyleLbl="revTx" presStyleIdx="1" presStyleCnt="3"/>
      <dgm:spPr/>
    </dgm:pt>
    <dgm:pt modelId="{6034B7E7-148C-F74E-A47C-E8D92EFF8E8B}" type="pres">
      <dgm:prSet presAssocID="{2282DB94-CD72-4EAE-893B-9C475D984EB9}" presName="vert1" presStyleCnt="0"/>
      <dgm:spPr/>
    </dgm:pt>
    <dgm:pt modelId="{EDE6F828-B1CC-DC47-9A7C-44E8B4B81174}" type="pres">
      <dgm:prSet presAssocID="{BE676CA3-7852-4605-AB7D-FB048B196469}" presName="thickLine" presStyleLbl="alignNode1" presStyleIdx="2" presStyleCnt="3"/>
      <dgm:spPr/>
    </dgm:pt>
    <dgm:pt modelId="{A66C4474-98EF-F747-A36C-3C5137F4BC6D}" type="pres">
      <dgm:prSet presAssocID="{BE676CA3-7852-4605-AB7D-FB048B196469}" presName="horz1" presStyleCnt="0"/>
      <dgm:spPr/>
    </dgm:pt>
    <dgm:pt modelId="{6198F46E-3BB4-A14F-AD32-C1AEA36F631F}" type="pres">
      <dgm:prSet presAssocID="{BE676CA3-7852-4605-AB7D-FB048B196469}" presName="tx1" presStyleLbl="revTx" presStyleIdx="2" presStyleCnt="3"/>
      <dgm:spPr/>
    </dgm:pt>
    <dgm:pt modelId="{231F267C-EAA8-1941-B1D3-332CD3BAC2BA}" type="pres">
      <dgm:prSet presAssocID="{BE676CA3-7852-4605-AB7D-FB048B196469}" presName="vert1" presStyleCnt="0"/>
      <dgm:spPr/>
    </dgm:pt>
  </dgm:ptLst>
  <dgm:cxnLst>
    <dgm:cxn modelId="{EF4A9454-189A-2F4A-BD7E-C3974A707700}" type="presOf" srcId="{BE676CA3-7852-4605-AB7D-FB048B196469}" destId="{6198F46E-3BB4-A14F-AD32-C1AEA36F631F}" srcOrd="0" destOrd="0" presId="urn:microsoft.com/office/officeart/2008/layout/LinedList"/>
    <dgm:cxn modelId="{6AF5A09D-F62A-4F88-81F6-39BA0E8956C9}" srcId="{8A1275C8-2F15-487D-BA1C-BC27269FAC38}" destId="{BE676CA3-7852-4605-AB7D-FB048B196469}" srcOrd="2" destOrd="0" parTransId="{E35EA457-9DCE-48DC-8919-E00611879F57}" sibTransId="{D8071EB0-4216-4953-A2E8-E230338D5E6E}"/>
    <dgm:cxn modelId="{0C1AE7AD-5D6B-A14D-933F-7760745A03FF}" type="presOf" srcId="{57CBB1D2-38E3-4012-AA19-7FCEC4DCBD71}" destId="{6A525DC6-4F83-D044-89CE-150DE93156A5}" srcOrd="0" destOrd="0" presId="urn:microsoft.com/office/officeart/2008/layout/LinedList"/>
    <dgm:cxn modelId="{400EB2B1-B127-477F-A535-CBAE9FF9CCCC}" srcId="{8A1275C8-2F15-487D-BA1C-BC27269FAC38}" destId="{57CBB1D2-38E3-4012-AA19-7FCEC4DCBD71}" srcOrd="0" destOrd="0" parTransId="{CE0EF6FD-BBB8-403D-B7F2-03352CEE390A}" sibTransId="{A11624CC-E3C3-4B10-B3E9-0F6225A49851}"/>
    <dgm:cxn modelId="{299BE2BB-5849-4D9C-99C3-48B7546BECB2}" srcId="{8A1275C8-2F15-487D-BA1C-BC27269FAC38}" destId="{2282DB94-CD72-4EAE-893B-9C475D984EB9}" srcOrd="1" destOrd="0" parTransId="{856C0EDE-8C58-47EF-84FC-F8BE93E743C7}" sibTransId="{E9A5B59C-452E-4112-8DDF-D8FE4F2729A4}"/>
    <dgm:cxn modelId="{A8A182D1-4C59-0A49-9294-49E96F6A29E2}" type="presOf" srcId="{2282DB94-CD72-4EAE-893B-9C475D984EB9}" destId="{CF553094-EA37-764B-8B9C-FF6DD656FD8F}" srcOrd="0" destOrd="0" presId="urn:microsoft.com/office/officeart/2008/layout/LinedList"/>
    <dgm:cxn modelId="{B9F0CDF8-F2A8-174C-BE52-60FFAB77E9D5}" type="presOf" srcId="{8A1275C8-2F15-487D-BA1C-BC27269FAC38}" destId="{43AAFDD3-63DD-A647-8EC7-E9DBB5EEFDB5}" srcOrd="0" destOrd="0" presId="urn:microsoft.com/office/officeart/2008/layout/LinedList"/>
    <dgm:cxn modelId="{83FFF31C-33ED-E74B-BEFB-CA08B6DF2892}" type="presParOf" srcId="{43AAFDD3-63DD-A647-8EC7-E9DBB5EEFDB5}" destId="{52EE236B-9454-FC4A-ACF4-F9558C8489BE}" srcOrd="0" destOrd="0" presId="urn:microsoft.com/office/officeart/2008/layout/LinedList"/>
    <dgm:cxn modelId="{0CE0335E-63E8-1C44-AD7C-2D459B6E6254}" type="presParOf" srcId="{43AAFDD3-63DD-A647-8EC7-E9DBB5EEFDB5}" destId="{23ECF47E-BE6F-F94C-94CA-742FB2A7F390}" srcOrd="1" destOrd="0" presId="urn:microsoft.com/office/officeart/2008/layout/LinedList"/>
    <dgm:cxn modelId="{34A5DA7E-2D12-E842-AE8E-131886E659F1}" type="presParOf" srcId="{23ECF47E-BE6F-F94C-94CA-742FB2A7F390}" destId="{6A525DC6-4F83-D044-89CE-150DE93156A5}" srcOrd="0" destOrd="0" presId="urn:microsoft.com/office/officeart/2008/layout/LinedList"/>
    <dgm:cxn modelId="{55DAD9F2-7FAB-BD45-80F3-4861FD6F8301}" type="presParOf" srcId="{23ECF47E-BE6F-F94C-94CA-742FB2A7F390}" destId="{33E82D6B-9BF7-5148-80CB-C5509A217C39}" srcOrd="1" destOrd="0" presId="urn:microsoft.com/office/officeart/2008/layout/LinedList"/>
    <dgm:cxn modelId="{62798AB5-6308-1E4E-9DCF-AF17E7F63B60}" type="presParOf" srcId="{43AAFDD3-63DD-A647-8EC7-E9DBB5EEFDB5}" destId="{5C2A4F78-A6C0-0A4F-8131-FD457D3A60B3}" srcOrd="2" destOrd="0" presId="urn:microsoft.com/office/officeart/2008/layout/LinedList"/>
    <dgm:cxn modelId="{5F6E587E-641A-2E44-9B6D-7DB717445B62}" type="presParOf" srcId="{43AAFDD3-63DD-A647-8EC7-E9DBB5EEFDB5}" destId="{7E6E2719-0B3B-CE4C-A0EC-FB06191CD256}" srcOrd="3" destOrd="0" presId="urn:microsoft.com/office/officeart/2008/layout/LinedList"/>
    <dgm:cxn modelId="{6C803C42-8E60-E141-A5CD-2D2F6AD9C6F9}" type="presParOf" srcId="{7E6E2719-0B3B-CE4C-A0EC-FB06191CD256}" destId="{CF553094-EA37-764B-8B9C-FF6DD656FD8F}" srcOrd="0" destOrd="0" presId="urn:microsoft.com/office/officeart/2008/layout/LinedList"/>
    <dgm:cxn modelId="{93354EE1-FECA-9F4C-B099-D3E56447EE2B}" type="presParOf" srcId="{7E6E2719-0B3B-CE4C-A0EC-FB06191CD256}" destId="{6034B7E7-148C-F74E-A47C-E8D92EFF8E8B}" srcOrd="1" destOrd="0" presId="urn:microsoft.com/office/officeart/2008/layout/LinedList"/>
    <dgm:cxn modelId="{F751EFBE-F0EE-1946-91A9-FD40F89D979D}" type="presParOf" srcId="{43AAFDD3-63DD-A647-8EC7-E9DBB5EEFDB5}" destId="{EDE6F828-B1CC-DC47-9A7C-44E8B4B81174}" srcOrd="4" destOrd="0" presId="urn:microsoft.com/office/officeart/2008/layout/LinedList"/>
    <dgm:cxn modelId="{9A04EFDE-B40D-364F-B44E-B3AB0FDDDD1E}" type="presParOf" srcId="{43AAFDD3-63DD-A647-8EC7-E9DBB5EEFDB5}" destId="{A66C4474-98EF-F747-A36C-3C5137F4BC6D}" srcOrd="5" destOrd="0" presId="urn:microsoft.com/office/officeart/2008/layout/LinedList"/>
    <dgm:cxn modelId="{1B813D1B-2443-A246-8193-52553AD17EFB}" type="presParOf" srcId="{A66C4474-98EF-F747-A36C-3C5137F4BC6D}" destId="{6198F46E-3BB4-A14F-AD32-C1AEA36F631F}" srcOrd="0" destOrd="0" presId="urn:microsoft.com/office/officeart/2008/layout/LinedList"/>
    <dgm:cxn modelId="{1B918128-F3B7-5A47-9389-96AD7174F198}" type="presParOf" srcId="{A66C4474-98EF-F747-A36C-3C5137F4BC6D}" destId="{231F267C-EAA8-1941-B1D3-332CD3BAC2BA}"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837D916-738B-4A42-A9DA-78B4BA98F91A}"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F69B868E-2922-4090-BEEA-A13589C03F35}">
      <dgm:prSet/>
      <dgm:spPr/>
      <dgm:t>
        <a:bodyPr/>
        <a:lstStyle/>
        <a:p>
          <a:pPr>
            <a:lnSpc>
              <a:spcPct val="100000"/>
            </a:lnSpc>
          </a:pPr>
          <a:r>
            <a:rPr lang="it-IT"/>
            <a:t>The </a:t>
          </a:r>
          <a:r>
            <a:rPr lang="it-IT">
              <a:latin typeface="Aptos Display" panose="020F0302020204030204"/>
            </a:rPr>
            <a:t>authors were not very clear, neither in their results, nor in the way they achieved them. Some things came down to our own interpration, others we had to do ourselves.</a:t>
          </a:r>
          <a:endParaRPr lang="en-US" dirty="0"/>
        </a:p>
      </dgm:t>
    </dgm:pt>
    <dgm:pt modelId="{99E0313C-1039-43CC-8BA8-5203B6C6EF52}" type="parTrans" cxnId="{15D96A05-FAF4-4B85-B3D7-4453A9E7AD0D}">
      <dgm:prSet/>
      <dgm:spPr/>
      <dgm:t>
        <a:bodyPr/>
        <a:lstStyle/>
        <a:p>
          <a:endParaRPr lang="en-US"/>
        </a:p>
      </dgm:t>
    </dgm:pt>
    <dgm:pt modelId="{0E04812A-5788-4F28-A712-683811524478}" type="sibTrans" cxnId="{15D96A05-FAF4-4B85-B3D7-4453A9E7AD0D}">
      <dgm:prSet/>
      <dgm:spPr/>
      <dgm:t>
        <a:bodyPr/>
        <a:lstStyle/>
        <a:p>
          <a:endParaRPr lang="en-US"/>
        </a:p>
      </dgm:t>
    </dgm:pt>
    <dgm:pt modelId="{FA3AE08E-707A-44D6-A8E9-22DF9470FC2A}">
      <dgm:prSet/>
      <dgm:spPr/>
      <dgm:t>
        <a:bodyPr/>
        <a:lstStyle/>
        <a:p>
          <a:pPr>
            <a:lnSpc>
              <a:spcPct val="100000"/>
            </a:lnSpc>
          </a:pPr>
          <a:r>
            <a:rPr lang="it-IT"/>
            <a:t>The computing resources were a big limitation. We had to tweak some settings in order to make the computation feasible. We are happy with the result we got, because the problem is complex and we managed to get a decent performance with a </a:t>
          </a:r>
          <a:r>
            <a:rPr lang="it-IT">
              <a:latin typeface="Aptos Display" panose="020F0302020204030204"/>
            </a:rPr>
            <a:t>very </a:t>
          </a:r>
          <a:r>
            <a:rPr lang="it-IT"/>
            <a:t>small model. </a:t>
          </a:r>
          <a:endParaRPr lang="en-US" dirty="0"/>
        </a:p>
      </dgm:t>
    </dgm:pt>
    <dgm:pt modelId="{D54981F9-A46F-4F44-BB99-E2BA2563C856}" type="parTrans" cxnId="{522A2F8A-6333-4237-89E9-4B555E650256}">
      <dgm:prSet/>
      <dgm:spPr/>
      <dgm:t>
        <a:bodyPr/>
        <a:lstStyle/>
        <a:p>
          <a:endParaRPr lang="en-US"/>
        </a:p>
      </dgm:t>
    </dgm:pt>
    <dgm:pt modelId="{DDE7B81D-320B-4F36-9C02-7FA0A41CF120}" type="sibTrans" cxnId="{522A2F8A-6333-4237-89E9-4B555E650256}">
      <dgm:prSet/>
      <dgm:spPr/>
      <dgm:t>
        <a:bodyPr/>
        <a:lstStyle/>
        <a:p>
          <a:endParaRPr lang="en-US"/>
        </a:p>
      </dgm:t>
    </dgm:pt>
    <dgm:pt modelId="{99FB3C2A-4EF0-4F67-A138-A5700F6C09CB}" type="pres">
      <dgm:prSet presAssocID="{E837D916-738B-4A42-A9DA-78B4BA98F91A}" presName="root" presStyleCnt="0">
        <dgm:presLayoutVars>
          <dgm:dir/>
          <dgm:resizeHandles val="exact"/>
        </dgm:presLayoutVars>
      </dgm:prSet>
      <dgm:spPr/>
    </dgm:pt>
    <dgm:pt modelId="{D04BE977-B45F-4AC0-A386-F068033D15F6}" type="pres">
      <dgm:prSet presAssocID="{F69B868E-2922-4090-BEEA-A13589C03F35}" presName="compNode" presStyleCnt="0"/>
      <dgm:spPr/>
    </dgm:pt>
    <dgm:pt modelId="{205F627F-D2CC-4773-A4A3-F3BFF3B9BF15}" type="pres">
      <dgm:prSet presAssocID="{F69B868E-2922-4090-BEEA-A13589C03F35}" presName="bgRect" presStyleLbl="bgShp" presStyleIdx="0" presStyleCnt="2"/>
      <dgm:spPr/>
    </dgm:pt>
    <dgm:pt modelId="{CC887689-2874-4791-A5DC-C89CAE2FF7B2}" type="pres">
      <dgm:prSet presAssocID="{F69B868E-2922-4090-BEEA-A13589C03F3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iornale"/>
        </a:ext>
      </dgm:extLst>
    </dgm:pt>
    <dgm:pt modelId="{82D32AFD-AE7E-4D1B-AF9E-09E8CF312FA9}" type="pres">
      <dgm:prSet presAssocID="{F69B868E-2922-4090-BEEA-A13589C03F35}" presName="spaceRect" presStyleCnt="0"/>
      <dgm:spPr/>
    </dgm:pt>
    <dgm:pt modelId="{E341BEE8-B1B0-411B-871C-BB5122383E8E}" type="pres">
      <dgm:prSet presAssocID="{F69B868E-2922-4090-BEEA-A13589C03F35}" presName="parTx" presStyleLbl="revTx" presStyleIdx="0" presStyleCnt="2">
        <dgm:presLayoutVars>
          <dgm:chMax val="0"/>
          <dgm:chPref val="0"/>
        </dgm:presLayoutVars>
      </dgm:prSet>
      <dgm:spPr/>
    </dgm:pt>
    <dgm:pt modelId="{93125076-E36F-42CD-AA0B-95B76B9E4587}" type="pres">
      <dgm:prSet presAssocID="{0E04812A-5788-4F28-A712-683811524478}" presName="sibTrans" presStyleCnt="0"/>
      <dgm:spPr/>
    </dgm:pt>
    <dgm:pt modelId="{D732B51A-05FF-43CE-B9C1-4940578C91B1}" type="pres">
      <dgm:prSet presAssocID="{FA3AE08E-707A-44D6-A8E9-22DF9470FC2A}" presName="compNode" presStyleCnt="0"/>
      <dgm:spPr/>
    </dgm:pt>
    <dgm:pt modelId="{31EB3413-79A5-4FA8-8955-CE9546DD29A4}" type="pres">
      <dgm:prSet presAssocID="{FA3AE08E-707A-44D6-A8E9-22DF9470FC2A}" presName="bgRect" presStyleLbl="bgShp" presStyleIdx="1" presStyleCnt="2"/>
      <dgm:spPr/>
    </dgm:pt>
    <dgm:pt modelId="{95589BD4-0CA7-4E3E-86C8-00C331B95D52}" type="pres">
      <dgm:prSet presAssocID="{FA3AE08E-707A-44D6-A8E9-22DF9470FC2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448D3741-55FF-42EA-893E-285D48552635}" type="pres">
      <dgm:prSet presAssocID="{FA3AE08E-707A-44D6-A8E9-22DF9470FC2A}" presName="spaceRect" presStyleCnt="0"/>
      <dgm:spPr/>
    </dgm:pt>
    <dgm:pt modelId="{7AA739B2-1CA3-4072-90FE-A16335AF1F52}" type="pres">
      <dgm:prSet presAssocID="{FA3AE08E-707A-44D6-A8E9-22DF9470FC2A}" presName="parTx" presStyleLbl="revTx" presStyleIdx="1" presStyleCnt="2">
        <dgm:presLayoutVars>
          <dgm:chMax val="0"/>
          <dgm:chPref val="0"/>
        </dgm:presLayoutVars>
      </dgm:prSet>
      <dgm:spPr/>
    </dgm:pt>
  </dgm:ptLst>
  <dgm:cxnLst>
    <dgm:cxn modelId="{15D96A05-FAF4-4B85-B3D7-4453A9E7AD0D}" srcId="{E837D916-738B-4A42-A9DA-78B4BA98F91A}" destId="{F69B868E-2922-4090-BEEA-A13589C03F35}" srcOrd="0" destOrd="0" parTransId="{99E0313C-1039-43CC-8BA8-5203B6C6EF52}" sibTransId="{0E04812A-5788-4F28-A712-683811524478}"/>
    <dgm:cxn modelId="{207F004E-9371-FE41-8899-6EEFA1F37000}" type="presOf" srcId="{FA3AE08E-707A-44D6-A8E9-22DF9470FC2A}" destId="{7AA739B2-1CA3-4072-90FE-A16335AF1F52}" srcOrd="0" destOrd="0" presId="urn:microsoft.com/office/officeart/2018/2/layout/IconVerticalSolidList"/>
    <dgm:cxn modelId="{DA027A50-D3EE-7C4B-B184-391A65D2F2A6}" type="presOf" srcId="{E837D916-738B-4A42-A9DA-78B4BA98F91A}" destId="{99FB3C2A-4EF0-4F67-A138-A5700F6C09CB}" srcOrd="0" destOrd="0" presId="urn:microsoft.com/office/officeart/2018/2/layout/IconVerticalSolidList"/>
    <dgm:cxn modelId="{522A2F8A-6333-4237-89E9-4B555E650256}" srcId="{E837D916-738B-4A42-A9DA-78B4BA98F91A}" destId="{FA3AE08E-707A-44D6-A8E9-22DF9470FC2A}" srcOrd="1" destOrd="0" parTransId="{D54981F9-A46F-4F44-BB99-E2BA2563C856}" sibTransId="{DDE7B81D-320B-4F36-9C02-7FA0A41CF120}"/>
    <dgm:cxn modelId="{1F63F4B0-FB03-2F4B-B334-57AAF959AAD9}" type="presOf" srcId="{F69B868E-2922-4090-BEEA-A13589C03F35}" destId="{E341BEE8-B1B0-411B-871C-BB5122383E8E}" srcOrd="0" destOrd="0" presId="urn:microsoft.com/office/officeart/2018/2/layout/IconVerticalSolidList"/>
    <dgm:cxn modelId="{4BB81637-1639-F84A-AD3D-2FD2A5CF6095}" type="presParOf" srcId="{99FB3C2A-4EF0-4F67-A138-A5700F6C09CB}" destId="{D04BE977-B45F-4AC0-A386-F068033D15F6}" srcOrd="0" destOrd="0" presId="urn:microsoft.com/office/officeart/2018/2/layout/IconVerticalSolidList"/>
    <dgm:cxn modelId="{C1BB5D2B-2D7D-EA4E-9482-0B6CBD8B6B8E}" type="presParOf" srcId="{D04BE977-B45F-4AC0-A386-F068033D15F6}" destId="{205F627F-D2CC-4773-A4A3-F3BFF3B9BF15}" srcOrd="0" destOrd="0" presId="urn:microsoft.com/office/officeart/2018/2/layout/IconVerticalSolidList"/>
    <dgm:cxn modelId="{256086C0-2A1B-1441-AD0B-4BE3D091617C}" type="presParOf" srcId="{D04BE977-B45F-4AC0-A386-F068033D15F6}" destId="{CC887689-2874-4791-A5DC-C89CAE2FF7B2}" srcOrd="1" destOrd="0" presId="urn:microsoft.com/office/officeart/2018/2/layout/IconVerticalSolidList"/>
    <dgm:cxn modelId="{2568957A-B7BD-3D47-851D-D14B21E9E4EC}" type="presParOf" srcId="{D04BE977-B45F-4AC0-A386-F068033D15F6}" destId="{82D32AFD-AE7E-4D1B-AF9E-09E8CF312FA9}" srcOrd="2" destOrd="0" presId="urn:microsoft.com/office/officeart/2018/2/layout/IconVerticalSolidList"/>
    <dgm:cxn modelId="{300D4C01-B9D8-B043-8860-58461318B924}" type="presParOf" srcId="{D04BE977-B45F-4AC0-A386-F068033D15F6}" destId="{E341BEE8-B1B0-411B-871C-BB5122383E8E}" srcOrd="3" destOrd="0" presId="urn:microsoft.com/office/officeart/2018/2/layout/IconVerticalSolidList"/>
    <dgm:cxn modelId="{0BB2E918-FF08-2B48-94D4-E83A44D20320}" type="presParOf" srcId="{99FB3C2A-4EF0-4F67-A138-A5700F6C09CB}" destId="{93125076-E36F-42CD-AA0B-95B76B9E4587}" srcOrd="1" destOrd="0" presId="urn:microsoft.com/office/officeart/2018/2/layout/IconVerticalSolidList"/>
    <dgm:cxn modelId="{63377307-E28A-2649-826E-9E1B13C09EBA}" type="presParOf" srcId="{99FB3C2A-4EF0-4F67-A138-A5700F6C09CB}" destId="{D732B51A-05FF-43CE-B9C1-4940578C91B1}" srcOrd="2" destOrd="0" presId="urn:microsoft.com/office/officeart/2018/2/layout/IconVerticalSolidList"/>
    <dgm:cxn modelId="{203C924C-2FF6-334F-9095-AE921004C662}" type="presParOf" srcId="{D732B51A-05FF-43CE-B9C1-4940578C91B1}" destId="{31EB3413-79A5-4FA8-8955-CE9546DD29A4}" srcOrd="0" destOrd="0" presId="urn:microsoft.com/office/officeart/2018/2/layout/IconVerticalSolidList"/>
    <dgm:cxn modelId="{928CCE72-3109-2D49-B536-B2BE6931232E}" type="presParOf" srcId="{D732B51A-05FF-43CE-B9C1-4940578C91B1}" destId="{95589BD4-0CA7-4E3E-86C8-00C331B95D52}" srcOrd="1" destOrd="0" presId="urn:microsoft.com/office/officeart/2018/2/layout/IconVerticalSolidList"/>
    <dgm:cxn modelId="{DEF8C768-8135-E54A-8022-769CDF5AAC91}" type="presParOf" srcId="{D732B51A-05FF-43CE-B9C1-4940578C91B1}" destId="{448D3741-55FF-42EA-893E-285D48552635}" srcOrd="2" destOrd="0" presId="urn:microsoft.com/office/officeart/2018/2/layout/IconVerticalSolidList"/>
    <dgm:cxn modelId="{83E72E87-A7DC-6349-B392-249D04C0ECD3}" type="presParOf" srcId="{D732B51A-05FF-43CE-B9C1-4940578C91B1}" destId="{7AA739B2-1CA3-4072-90FE-A16335AF1F5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656CB4-390C-4641-948B-6EE538752715}">
      <dsp:nvSpPr>
        <dsp:cNvPr id="0" name=""/>
        <dsp:cNvSpPr/>
      </dsp:nvSpPr>
      <dsp:spPr>
        <a:xfrm>
          <a:off x="0" y="0"/>
          <a:ext cx="6947786" cy="1225030"/>
        </a:xfrm>
        <a:prstGeom prst="roundRect">
          <a:avLst>
            <a:gd name="adj" fmla="val 10000"/>
          </a:avLst>
        </a:prstGeom>
        <a:solidFill>
          <a:schemeClr val="accent5">
            <a:hueOff val="0"/>
            <a:satOff val="0"/>
            <a:lumOff val="0"/>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100000"/>
            </a:lnSpc>
            <a:spcBef>
              <a:spcPct val="0"/>
            </a:spcBef>
            <a:spcAft>
              <a:spcPct val="35000"/>
            </a:spcAft>
            <a:buNone/>
          </a:pPr>
          <a:r>
            <a:rPr lang="de-DE" sz="2100" kern="1200" dirty="0">
              <a:effectLst>
                <a:outerShdw blurRad="38100" dist="25400" dir="5400000" algn="ctr" rotWithShape="0">
                  <a:srgbClr val="6E747A">
                    <a:alpha val="43000"/>
                  </a:srgbClr>
                </a:outerShdw>
              </a:effectLst>
            </a:rPr>
            <a:t>Given a Dataset:</a:t>
          </a:r>
        </a:p>
        <a:p>
          <a:pPr marL="0" lvl="0" indent="0" algn="l" defTabSz="933450">
            <a:lnSpc>
              <a:spcPct val="100000"/>
            </a:lnSpc>
            <a:spcBef>
              <a:spcPct val="0"/>
            </a:spcBef>
            <a:spcAft>
              <a:spcPct val="35000"/>
            </a:spcAft>
            <a:buNone/>
          </a:pPr>
          <a:r>
            <a:rPr lang="de-DE" sz="2100" kern="1200" dirty="0">
              <a:effectLst>
                <a:outerShdw blurRad="38100" dist="25400" dir="5400000" algn="ctr" rotWithShape="0">
                  <a:srgbClr val="6E747A">
                    <a:alpha val="43000"/>
                  </a:srgbClr>
                </a:outerShdw>
              </a:effectLst>
            </a:rPr>
            <a:t>GTZAN: 30 </a:t>
          </a:r>
          <a:r>
            <a:rPr lang="de-DE" sz="2100" kern="1200" dirty="0" err="1">
              <a:effectLst>
                <a:outerShdw blurRad="38100" dist="25400" dir="5400000" algn="ctr" rotWithShape="0">
                  <a:srgbClr val="6E747A">
                    <a:alpha val="43000"/>
                  </a:srgbClr>
                </a:outerShdw>
              </a:effectLst>
            </a:rPr>
            <a:t>seconds</a:t>
          </a:r>
          <a:r>
            <a:rPr lang="de-DE" sz="2100" kern="1200" dirty="0">
              <a:effectLst>
                <a:outerShdw blurRad="38100" dist="25400" dir="5400000" algn="ctr" rotWithShape="0">
                  <a:srgbClr val="6E747A">
                    <a:alpha val="43000"/>
                  </a:srgbClr>
                </a:outerShdw>
              </a:effectLst>
            </a:rPr>
            <a:t> </a:t>
          </a:r>
          <a:r>
            <a:rPr lang="de-DE" sz="2100" kern="1200" dirty="0" err="1">
              <a:effectLst>
                <a:outerShdw blurRad="38100" dist="25400" dir="5400000" algn="ctr" rotWithShape="0">
                  <a:srgbClr val="6E747A">
                    <a:alpha val="43000"/>
                  </a:srgbClr>
                </a:outerShdw>
              </a:effectLst>
            </a:rPr>
            <a:t>of</a:t>
          </a:r>
          <a:r>
            <a:rPr lang="de-DE" sz="2100" kern="1200" dirty="0">
              <a:effectLst>
                <a:outerShdw blurRad="38100" dist="25400" dir="5400000" algn="ctr" rotWithShape="0">
                  <a:srgbClr val="6E747A">
                    <a:alpha val="43000"/>
                  </a:srgbClr>
                </a:outerShdw>
              </a:effectLst>
            </a:rPr>
            <a:t> </a:t>
          </a:r>
          <a:r>
            <a:rPr lang="de-DE" sz="2100" kern="1200" dirty="0" err="1">
              <a:effectLst>
                <a:outerShdw blurRad="38100" dist="25400" dir="5400000" algn="ctr" rotWithShape="0">
                  <a:srgbClr val="6E747A">
                    <a:alpha val="43000"/>
                  </a:srgbClr>
                </a:outerShdw>
              </a:effectLst>
            </a:rPr>
            <a:t>audio</a:t>
          </a:r>
          <a:r>
            <a:rPr lang="de-DE" sz="2100" kern="1200" dirty="0">
              <a:effectLst>
                <a:outerShdw blurRad="38100" dist="25400" dir="5400000" algn="ctr" rotWithShape="0">
                  <a:srgbClr val="6E747A">
                    <a:alpha val="43000"/>
                  </a:srgbClr>
                </a:outerShdw>
              </a:effectLst>
            </a:rPr>
            <a:t> </a:t>
          </a:r>
          <a:r>
            <a:rPr lang="de-DE" sz="2100" kern="1200" dirty="0" err="1">
              <a:effectLst>
                <a:outerShdw blurRad="38100" dist="25400" dir="5400000" algn="ctr" rotWithShape="0">
                  <a:srgbClr val="6E747A">
                    <a:alpha val="43000"/>
                  </a:srgbClr>
                </a:outerShdw>
              </a:effectLst>
            </a:rPr>
            <a:t>for</a:t>
          </a:r>
          <a:r>
            <a:rPr lang="de-DE" sz="2100" kern="1200" dirty="0">
              <a:effectLst>
                <a:outerShdw blurRad="38100" dist="25400" dir="5400000" algn="ctr" rotWithShape="0">
                  <a:srgbClr val="6E747A">
                    <a:alpha val="43000"/>
                  </a:srgbClr>
                </a:outerShdw>
              </a:effectLst>
            </a:rPr>
            <a:t> 1000 </a:t>
          </a:r>
          <a:r>
            <a:rPr lang="de-DE" sz="2100" kern="1200" dirty="0" err="1">
              <a:effectLst>
                <a:outerShdw blurRad="38100" dist="25400" dir="5400000" algn="ctr" rotWithShape="0">
                  <a:srgbClr val="6E747A">
                    <a:alpha val="43000"/>
                  </a:srgbClr>
                </a:outerShdw>
              </a:effectLst>
            </a:rPr>
            <a:t>songs</a:t>
          </a:r>
          <a:endParaRPr lang="it-IT" sz="2100" kern="1200" dirty="0"/>
        </a:p>
      </dsp:txBody>
      <dsp:txXfrm>
        <a:off x="35880" y="35880"/>
        <a:ext cx="5625882" cy="1153270"/>
      </dsp:txXfrm>
    </dsp:sp>
    <dsp:sp modelId="{ACC394B5-7276-F244-82BB-CCD47B11D27A}">
      <dsp:nvSpPr>
        <dsp:cNvPr id="0" name=""/>
        <dsp:cNvSpPr/>
      </dsp:nvSpPr>
      <dsp:spPr>
        <a:xfrm>
          <a:off x="613039" y="1429201"/>
          <a:ext cx="6947786" cy="1225030"/>
        </a:xfrm>
        <a:prstGeom prst="roundRect">
          <a:avLst>
            <a:gd name="adj" fmla="val 10000"/>
          </a:avLst>
        </a:prstGeom>
        <a:solidFill>
          <a:schemeClr val="accent5">
            <a:hueOff val="-6076075"/>
            <a:satOff val="-413"/>
            <a:lumOff val="981"/>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100000"/>
            </a:lnSpc>
            <a:spcBef>
              <a:spcPct val="0"/>
            </a:spcBef>
            <a:spcAft>
              <a:spcPct val="35000"/>
            </a:spcAft>
            <a:buNone/>
          </a:pPr>
          <a:r>
            <a:rPr lang="it-IT" sz="2100" kern="1200"/>
            <a:t>Conversion from audio to spectrogram</a:t>
          </a:r>
          <a:endParaRPr lang="en-US" sz="2100" kern="1200" dirty="0"/>
        </a:p>
      </dsp:txBody>
      <dsp:txXfrm>
        <a:off x="648919" y="1465081"/>
        <a:ext cx="5466716" cy="1153270"/>
      </dsp:txXfrm>
    </dsp:sp>
    <dsp:sp modelId="{05C8ADDE-D66E-DA46-B9F5-4EE27C8DB528}">
      <dsp:nvSpPr>
        <dsp:cNvPr id="0" name=""/>
        <dsp:cNvSpPr/>
      </dsp:nvSpPr>
      <dsp:spPr>
        <a:xfrm>
          <a:off x="1226079" y="2858403"/>
          <a:ext cx="6947786" cy="1225030"/>
        </a:xfrm>
        <a:prstGeom prst="roundRect">
          <a:avLst>
            <a:gd name="adj" fmla="val 10000"/>
          </a:avLst>
        </a:prstGeom>
        <a:solidFill>
          <a:schemeClr val="accent5">
            <a:hueOff val="-12152150"/>
            <a:satOff val="-826"/>
            <a:lumOff val="1961"/>
            <a:alphaOff val="0"/>
          </a:schemeClr>
        </a:solidFill>
        <a:ln w="1905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100000"/>
            </a:lnSpc>
            <a:spcBef>
              <a:spcPct val="0"/>
            </a:spcBef>
            <a:spcAft>
              <a:spcPct val="35000"/>
            </a:spcAft>
            <a:buNone/>
          </a:pPr>
          <a:r>
            <a:rPr lang="it-IT" sz="2100" kern="1200" dirty="0"/>
            <a:t>Exploit </a:t>
          </a:r>
          <a:r>
            <a:rPr lang="it-IT" sz="2100" kern="1200" dirty="0" err="1"/>
            <a:t>architectures</a:t>
          </a:r>
          <a:r>
            <a:rPr lang="it-IT" sz="2100" kern="1200" dirty="0"/>
            <a:t> </a:t>
          </a:r>
          <a:r>
            <a:rPr lang="it-IT" sz="2100" kern="1200" dirty="0" err="1"/>
            <a:t>designed</a:t>
          </a:r>
          <a:r>
            <a:rPr lang="it-IT" sz="2100" kern="1200" dirty="0"/>
            <a:t> for image processing, like </a:t>
          </a:r>
          <a:r>
            <a:rPr lang="it-IT" sz="2100" kern="1200" dirty="0" err="1"/>
            <a:t>Convolutional</a:t>
          </a:r>
          <a:r>
            <a:rPr lang="it-IT" sz="2100" kern="1200" dirty="0"/>
            <a:t> </a:t>
          </a:r>
          <a:r>
            <a:rPr lang="it-IT" sz="2100" kern="1200" dirty="0" err="1"/>
            <a:t>Neural</a:t>
          </a:r>
          <a:r>
            <a:rPr lang="it-IT" sz="2100" kern="1200" dirty="0"/>
            <a:t> Networks (CNN).</a:t>
          </a:r>
          <a:endParaRPr lang="en-US" sz="2100" kern="1200" dirty="0"/>
        </a:p>
      </dsp:txBody>
      <dsp:txXfrm>
        <a:off x="1261959" y="2894283"/>
        <a:ext cx="5466716" cy="1153270"/>
      </dsp:txXfrm>
    </dsp:sp>
    <dsp:sp modelId="{70E4FD03-A23D-4E4E-8985-B5B4D6981306}">
      <dsp:nvSpPr>
        <dsp:cNvPr id="0" name=""/>
        <dsp:cNvSpPr/>
      </dsp:nvSpPr>
      <dsp:spPr>
        <a:xfrm>
          <a:off x="6151516" y="928981"/>
          <a:ext cx="796269" cy="796269"/>
        </a:xfrm>
        <a:prstGeom prst="downArrow">
          <a:avLst>
            <a:gd name="adj1" fmla="val 55000"/>
            <a:gd name="adj2" fmla="val 45000"/>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it-IT" sz="3600" kern="1200"/>
        </a:p>
      </dsp:txBody>
      <dsp:txXfrm>
        <a:off x="6330677" y="928981"/>
        <a:ext cx="437947" cy="599192"/>
      </dsp:txXfrm>
    </dsp:sp>
    <dsp:sp modelId="{6532B343-DE57-C347-BB03-DEE01DB43D9A}">
      <dsp:nvSpPr>
        <dsp:cNvPr id="0" name=""/>
        <dsp:cNvSpPr/>
      </dsp:nvSpPr>
      <dsp:spPr>
        <a:xfrm>
          <a:off x="6764556" y="2350016"/>
          <a:ext cx="796269" cy="796269"/>
        </a:xfrm>
        <a:prstGeom prst="downArrow">
          <a:avLst>
            <a:gd name="adj1" fmla="val 55000"/>
            <a:gd name="adj2" fmla="val 45000"/>
          </a:avLst>
        </a:prstGeom>
        <a:solidFill>
          <a:schemeClr val="accent5">
            <a:tint val="40000"/>
            <a:alpha val="90000"/>
            <a:hueOff val="-11944666"/>
            <a:satOff val="2667"/>
            <a:lumOff val="401"/>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6943717" y="2350016"/>
        <a:ext cx="437947" cy="5991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7E864E-EA3A-8642-9848-580679337269}">
      <dsp:nvSpPr>
        <dsp:cNvPr id="0" name=""/>
        <dsp:cNvSpPr/>
      </dsp:nvSpPr>
      <dsp:spPr>
        <a:xfrm>
          <a:off x="0" y="75729"/>
          <a:ext cx="6253721" cy="1118812"/>
        </a:xfrm>
        <a:prstGeom prst="round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it-IT" sz="2000" kern="1200" dirty="0" err="1"/>
            <a:t>TensorFlow</a:t>
          </a:r>
          <a:r>
            <a:rPr lang="it-IT" sz="2000" kern="1200" dirty="0"/>
            <a:t> </a:t>
          </a:r>
          <a:r>
            <a:rPr lang="it-IT" sz="2000" kern="1200" dirty="0" err="1"/>
            <a:t>problems</a:t>
          </a:r>
          <a:r>
            <a:rPr lang="it-IT" sz="2000" kern="1200" dirty="0"/>
            <a:t> (</a:t>
          </a:r>
          <a:r>
            <a:rPr lang="it-IT" sz="2000" kern="1200" dirty="0" err="1"/>
            <a:t>colab</a:t>
          </a:r>
          <a:r>
            <a:rPr lang="it-IT" sz="2000" kern="1200" dirty="0"/>
            <a:t> crashes), </a:t>
          </a:r>
          <a:r>
            <a:rPr lang="it-IT" sz="2000" kern="1200" dirty="0" err="1"/>
            <a:t>PReLU</a:t>
          </a:r>
          <a:r>
            <a:rPr lang="it-IT" sz="2000" kern="1200" dirty="0"/>
            <a:t>, strong </a:t>
          </a:r>
          <a:r>
            <a:rPr lang="it-IT" sz="2000" kern="1200" dirty="0" err="1"/>
            <a:t>overfitting</a:t>
          </a:r>
          <a:endParaRPr lang="en-US" sz="2000" kern="1200" dirty="0"/>
        </a:p>
      </dsp:txBody>
      <dsp:txXfrm>
        <a:off x="54616" y="130345"/>
        <a:ext cx="6144489" cy="1009580"/>
      </dsp:txXfrm>
    </dsp:sp>
    <dsp:sp modelId="{AEBA5D9C-BCD9-914E-A1ED-9055E333F835}">
      <dsp:nvSpPr>
        <dsp:cNvPr id="0" name=""/>
        <dsp:cNvSpPr/>
      </dsp:nvSpPr>
      <dsp:spPr>
        <a:xfrm>
          <a:off x="0" y="1252141"/>
          <a:ext cx="6253721" cy="1118812"/>
        </a:xfrm>
        <a:prstGeom prst="roundRect">
          <a:avLst/>
        </a:prstGeom>
        <a:solidFill>
          <a:schemeClr val="accent5">
            <a:hueOff val="-3038037"/>
            <a:satOff val="-207"/>
            <a:lumOff val="49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it-IT" sz="2000" kern="1200" dirty="0"/>
            <a:t>The </a:t>
          </a:r>
          <a:r>
            <a:rPr lang="it-IT" sz="2000" kern="1200" dirty="0" err="1"/>
            <a:t>problem</a:t>
          </a:r>
          <a:r>
            <a:rPr lang="it-IT" sz="2000" kern="1200" dirty="0"/>
            <a:t> </a:t>
          </a:r>
          <a:r>
            <a:rPr lang="it-IT" sz="2000" kern="1200" dirty="0" err="1"/>
            <a:t>is</a:t>
          </a:r>
          <a:r>
            <a:rPr lang="it-IT" sz="2000" kern="1200" dirty="0"/>
            <a:t> </a:t>
          </a:r>
          <a:r>
            <a:rPr lang="it-IT" sz="2000" kern="1200" dirty="0" err="1"/>
            <a:t>quite</a:t>
          </a:r>
          <a:r>
            <a:rPr lang="it-IT" sz="2000" kern="1200" dirty="0"/>
            <a:t> </a:t>
          </a:r>
          <a:r>
            <a:rPr lang="it-IT" sz="2000" kern="1200" dirty="0" err="1"/>
            <a:t>complex</a:t>
          </a:r>
          <a:r>
            <a:rPr lang="it-IT" sz="2000" kern="1200" dirty="0"/>
            <a:t>: 10 </a:t>
          </a:r>
          <a:r>
            <a:rPr lang="it-IT" sz="2000" kern="1200" dirty="0" err="1"/>
            <a:t>possible</a:t>
          </a:r>
          <a:r>
            <a:rPr lang="it-IT" sz="2000" kern="1200" dirty="0"/>
            <a:t> classes.</a:t>
          </a:r>
          <a:endParaRPr lang="en-US" sz="2000" kern="1200" dirty="0"/>
        </a:p>
      </dsp:txBody>
      <dsp:txXfrm>
        <a:off x="54616" y="1306757"/>
        <a:ext cx="6144489" cy="1009580"/>
      </dsp:txXfrm>
    </dsp:sp>
    <dsp:sp modelId="{F8F44761-109C-EB48-8D76-94FB03405184}">
      <dsp:nvSpPr>
        <dsp:cNvPr id="0" name=""/>
        <dsp:cNvSpPr/>
      </dsp:nvSpPr>
      <dsp:spPr>
        <a:xfrm>
          <a:off x="0" y="2428554"/>
          <a:ext cx="6253721" cy="1118812"/>
        </a:xfrm>
        <a:prstGeom prst="roundRect">
          <a:avLst/>
        </a:prstGeom>
        <a:solidFill>
          <a:schemeClr val="accent5">
            <a:hueOff val="-6076075"/>
            <a:satOff val="-413"/>
            <a:lumOff val="98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it-IT" sz="2000" kern="1200"/>
            <a:t>The dataset is rather small to train a neural network from scratch --&gt; Data </a:t>
          </a:r>
          <a:r>
            <a:rPr lang="it-IT" sz="2000" kern="1200">
              <a:latin typeface="Aptos Display" panose="020F0302020204030204"/>
            </a:rPr>
            <a:t>Processing</a:t>
          </a:r>
          <a:r>
            <a:rPr lang="it-IT" sz="2000" kern="1200"/>
            <a:t> is critical in order to avoid overfit.</a:t>
          </a:r>
          <a:endParaRPr lang="en-US" sz="2000" kern="1200" dirty="0"/>
        </a:p>
      </dsp:txBody>
      <dsp:txXfrm>
        <a:off x="54616" y="2483170"/>
        <a:ext cx="6144489" cy="1009580"/>
      </dsp:txXfrm>
    </dsp:sp>
    <dsp:sp modelId="{D1F9A3DD-43EA-F84A-BE56-534B1EB9F80D}">
      <dsp:nvSpPr>
        <dsp:cNvPr id="0" name=""/>
        <dsp:cNvSpPr/>
      </dsp:nvSpPr>
      <dsp:spPr>
        <a:xfrm>
          <a:off x="0" y="3604966"/>
          <a:ext cx="6253721" cy="1118812"/>
        </a:xfrm>
        <a:prstGeom prst="roundRect">
          <a:avLst/>
        </a:prstGeom>
        <a:solidFill>
          <a:schemeClr val="accent5">
            <a:hueOff val="-9114112"/>
            <a:satOff val="-620"/>
            <a:lumOff val="147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it-IT" sz="2000" kern="1200"/>
            <a:t>The model proposed was pretty big, over </a:t>
          </a:r>
          <a:r>
            <a:rPr lang="it-IT" sz="2000" kern="1200">
              <a:latin typeface="Aptos Display" panose="020F0302020204030204"/>
            </a:rPr>
            <a:t>300MB</a:t>
          </a:r>
          <a:r>
            <a:rPr lang="it-IT" sz="2000" kern="1200"/>
            <a:t>. The PReLU was ineffective since It made the training unstable and frequently caused exploding gradients.</a:t>
          </a:r>
          <a:endParaRPr lang="en-US" sz="2000" kern="1200" dirty="0"/>
        </a:p>
      </dsp:txBody>
      <dsp:txXfrm>
        <a:off x="54616" y="3659582"/>
        <a:ext cx="6144489" cy="1009580"/>
      </dsp:txXfrm>
    </dsp:sp>
    <dsp:sp modelId="{293F4A9A-1ABC-8A4D-8663-07E6C446F323}">
      <dsp:nvSpPr>
        <dsp:cNvPr id="0" name=""/>
        <dsp:cNvSpPr/>
      </dsp:nvSpPr>
      <dsp:spPr>
        <a:xfrm>
          <a:off x="0" y="4781379"/>
          <a:ext cx="6253721" cy="1118812"/>
        </a:xfrm>
        <a:prstGeom prst="roundRect">
          <a:avLst/>
        </a:prstGeom>
        <a:solidFill>
          <a:schemeClr val="accent5">
            <a:hueOff val="-12152150"/>
            <a:satOff val="-826"/>
            <a:lumOff val="196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rtl="0">
            <a:lnSpc>
              <a:spcPct val="90000"/>
            </a:lnSpc>
            <a:spcBef>
              <a:spcPct val="0"/>
            </a:spcBef>
            <a:spcAft>
              <a:spcPct val="35000"/>
            </a:spcAft>
            <a:buNone/>
          </a:pPr>
          <a:r>
            <a:rPr lang="it-IT" sz="2000" kern="1200"/>
            <a:t>Even with a smaller model, colab crashed quite often. So we </a:t>
          </a:r>
          <a:r>
            <a:rPr lang="it-IT" sz="2000" kern="1200">
              <a:latin typeface="Aptos Display" panose="020F0302020204030204"/>
            </a:rPr>
            <a:t>had to</a:t>
          </a:r>
          <a:r>
            <a:rPr lang="it-IT" sz="2000" kern="1200"/>
            <a:t> </a:t>
          </a:r>
          <a:r>
            <a:rPr lang="it-IT" sz="2000" kern="1200">
              <a:latin typeface="Aptos Display" panose="020F0302020204030204"/>
            </a:rPr>
            <a:t>switch to</a:t>
          </a:r>
          <a:r>
            <a:rPr lang="it-IT" sz="2000" kern="1200"/>
            <a:t> local training, despite its </a:t>
          </a:r>
          <a:r>
            <a:rPr lang="it-IT" sz="2000" kern="1200">
              <a:latin typeface="Aptos Display" panose="020F0302020204030204"/>
            </a:rPr>
            <a:t>downsides</a:t>
          </a:r>
          <a:r>
            <a:rPr lang="it-IT" sz="2000" kern="1200"/>
            <a:t>.</a:t>
          </a:r>
          <a:endParaRPr lang="it-IT" sz="2000" kern="1200" dirty="0"/>
        </a:p>
      </dsp:txBody>
      <dsp:txXfrm>
        <a:off x="54616" y="4835995"/>
        <a:ext cx="6144489" cy="100958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AD0A52A-DE98-4ADB-9EAD-9CD0EFD22515}">
      <dsp:nvSpPr>
        <dsp:cNvPr id="0" name=""/>
        <dsp:cNvSpPr/>
      </dsp:nvSpPr>
      <dsp:spPr>
        <a:xfrm>
          <a:off x="0" y="531"/>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2DC007-743A-46B1-8259-086F7468A167}">
      <dsp:nvSpPr>
        <dsp:cNvPr id="0" name=""/>
        <dsp:cNvSpPr/>
      </dsp:nvSpPr>
      <dsp:spPr>
        <a:xfrm>
          <a:off x="376092" y="280269"/>
          <a:ext cx="683804" cy="683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D6125C-A2A7-429E-B061-926F5FF0BBC6}">
      <dsp:nvSpPr>
        <dsp:cNvPr id="0" name=""/>
        <dsp:cNvSpPr/>
      </dsp:nvSpPr>
      <dsp:spPr>
        <a:xfrm>
          <a:off x="1435988" y="5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33450">
            <a:lnSpc>
              <a:spcPct val="100000"/>
            </a:lnSpc>
            <a:spcBef>
              <a:spcPct val="0"/>
            </a:spcBef>
            <a:spcAft>
              <a:spcPct val="35000"/>
            </a:spcAft>
            <a:buNone/>
          </a:pPr>
          <a:r>
            <a:rPr lang="it-IT" sz="2100" kern="1200" dirty="0" err="1"/>
            <a:t>We</a:t>
          </a:r>
          <a:r>
            <a:rPr lang="it-IT" sz="2100" kern="1200" dirty="0"/>
            <a:t> split </a:t>
          </a:r>
          <a:r>
            <a:rPr lang="it-IT" sz="2100" kern="1200" dirty="0" err="1"/>
            <a:t>each</a:t>
          </a:r>
          <a:r>
            <a:rPr lang="it-IT" sz="2100" kern="1200" dirty="0"/>
            <a:t> song (30s) </a:t>
          </a:r>
          <a:r>
            <a:rPr lang="it-IT" sz="2100" kern="1200" dirty="0" err="1"/>
            <a:t>into</a:t>
          </a:r>
          <a:r>
            <a:rPr lang="it-IT" sz="2100" kern="1200" dirty="0"/>
            <a:t> 5 </a:t>
          </a:r>
          <a:r>
            <a:rPr lang="it-IT" sz="2100" kern="1200" dirty="0" err="1"/>
            <a:t>different</a:t>
          </a:r>
          <a:r>
            <a:rPr lang="it-IT" sz="2100" kern="1200" dirty="0"/>
            <a:t> </a:t>
          </a:r>
          <a:r>
            <a:rPr lang="it-IT" sz="2100" kern="1200" dirty="0" err="1"/>
            <a:t>segments</a:t>
          </a:r>
          <a:r>
            <a:rPr lang="it-IT" sz="2100" kern="1200" dirty="0"/>
            <a:t>, in </a:t>
          </a:r>
          <a:r>
            <a:rPr lang="it-IT" sz="2100" kern="1200" dirty="0" err="1"/>
            <a:t>order</a:t>
          </a:r>
          <a:r>
            <a:rPr lang="it-IT" sz="2100" kern="1200" dirty="0"/>
            <a:t> to </a:t>
          </a:r>
          <a:r>
            <a:rPr lang="it-IT" sz="2100" kern="1200" dirty="0" err="1"/>
            <a:t>have</a:t>
          </a:r>
          <a:r>
            <a:rPr lang="it-IT" sz="2100" kern="1200" dirty="0"/>
            <a:t> a </a:t>
          </a:r>
          <a:r>
            <a:rPr lang="it-IT" sz="2100" kern="1200" dirty="0" err="1"/>
            <a:t>bigger</a:t>
          </a:r>
          <a:r>
            <a:rPr lang="it-IT" sz="2100" kern="1200" dirty="0"/>
            <a:t> dataset. Of </a:t>
          </a:r>
          <a:r>
            <a:rPr lang="it-IT" sz="2100" kern="1200" dirty="0" err="1"/>
            <a:t>course</a:t>
          </a:r>
          <a:r>
            <a:rPr lang="it-IT" sz="2100" kern="1200" dirty="0"/>
            <a:t> </a:t>
          </a:r>
          <a:r>
            <a:rPr lang="it-IT" sz="2100" kern="1200" dirty="0" err="1"/>
            <a:t>all</a:t>
          </a:r>
          <a:r>
            <a:rPr lang="it-IT" sz="2100" kern="1200" dirty="0"/>
            <a:t> the </a:t>
          </a:r>
          <a:r>
            <a:rPr lang="it-IT" sz="2100" kern="1200" dirty="0" err="1"/>
            <a:t>segments</a:t>
          </a:r>
          <a:r>
            <a:rPr lang="it-IT" sz="2100" kern="1200" dirty="0"/>
            <a:t> of a song </a:t>
          </a:r>
          <a:r>
            <a:rPr lang="it-IT" sz="2100" kern="1200" dirty="0" err="1"/>
            <a:t>were</a:t>
          </a:r>
          <a:r>
            <a:rPr lang="it-IT" sz="2100" kern="1200" dirty="0"/>
            <a:t> </a:t>
          </a:r>
          <a:r>
            <a:rPr lang="it-IT" sz="2100" kern="1200" dirty="0" err="1"/>
            <a:t>all</a:t>
          </a:r>
          <a:r>
            <a:rPr lang="it-IT" sz="2100" kern="1200" dirty="0"/>
            <a:t> </a:t>
          </a:r>
          <a:r>
            <a:rPr lang="it-IT" sz="2100" kern="1200" dirty="0" err="1"/>
            <a:t>either</a:t>
          </a:r>
          <a:r>
            <a:rPr lang="it-IT" sz="2100" kern="1200" dirty="0"/>
            <a:t> in the training set or in the </a:t>
          </a:r>
          <a:r>
            <a:rPr lang="it-IT" sz="2100" kern="1200" dirty="0" err="1"/>
            <a:t>validation</a:t>
          </a:r>
          <a:r>
            <a:rPr lang="it-IT" sz="2100" kern="1200" dirty="0"/>
            <a:t> set.</a:t>
          </a:r>
          <a:endParaRPr lang="en-US" sz="2100" kern="1200" dirty="0"/>
        </a:p>
      </dsp:txBody>
      <dsp:txXfrm>
        <a:off x="1435988" y="531"/>
        <a:ext cx="9079611" cy="1243280"/>
      </dsp:txXfrm>
    </dsp:sp>
    <dsp:sp modelId="{7BB66683-613E-4960-B388-0C79A6A5D6EB}">
      <dsp:nvSpPr>
        <dsp:cNvPr id="0" name=""/>
        <dsp:cNvSpPr/>
      </dsp:nvSpPr>
      <dsp:spPr>
        <a:xfrm>
          <a:off x="0" y="1554631"/>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355190-10F0-4916-BA82-873710453AA3}">
      <dsp:nvSpPr>
        <dsp:cNvPr id="0" name=""/>
        <dsp:cNvSpPr/>
      </dsp:nvSpPr>
      <dsp:spPr>
        <a:xfrm>
          <a:off x="376092" y="1834369"/>
          <a:ext cx="683804" cy="683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182B63-FE11-4C53-B21F-10C95C6C470B}">
      <dsp:nvSpPr>
        <dsp:cNvPr id="0" name=""/>
        <dsp:cNvSpPr/>
      </dsp:nvSpPr>
      <dsp:spPr>
        <a:xfrm>
          <a:off x="1435988" y="1554631"/>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33450">
            <a:lnSpc>
              <a:spcPct val="100000"/>
            </a:lnSpc>
            <a:spcBef>
              <a:spcPct val="0"/>
            </a:spcBef>
            <a:spcAft>
              <a:spcPct val="35000"/>
            </a:spcAft>
            <a:buNone/>
          </a:pPr>
          <a:r>
            <a:rPr lang="it-IT" sz="2100" kern="1200"/>
            <a:t>We used a smaller model, which helped us make the computation feasible and resorted to ReLU, which made the training more stable.</a:t>
          </a:r>
          <a:endParaRPr lang="en-US" sz="2100" kern="1200"/>
        </a:p>
      </dsp:txBody>
      <dsp:txXfrm>
        <a:off x="1435988" y="1554631"/>
        <a:ext cx="9079611" cy="1243280"/>
      </dsp:txXfrm>
    </dsp:sp>
    <dsp:sp modelId="{C19AE99E-6127-4C4B-8615-0D68B4D07AD9}">
      <dsp:nvSpPr>
        <dsp:cNvPr id="0" name=""/>
        <dsp:cNvSpPr/>
      </dsp:nvSpPr>
      <dsp:spPr>
        <a:xfrm>
          <a:off x="0" y="3108732"/>
          <a:ext cx="10515600" cy="124328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70861E-B326-4A7B-B83E-0EFBD662CD04}">
      <dsp:nvSpPr>
        <dsp:cNvPr id="0" name=""/>
        <dsp:cNvSpPr/>
      </dsp:nvSpPr>
      <dsp:spPr>
        <a:xfrm>
          <a:off x="376092" y="3388470"/>
          <a:ext cx="683804" cy="6838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EC5E9A-9909-4978-8D84-9FA72CB4A1A1}">
      <dsp:nvSpPr>
        <dsp:cNvPr id="0" name=""/>
        <dsp:cNvSpPr/>
      </dsp:nvSpPr>
      <dsp:spPr>
        <a:xfrm>
          <a:off x="1435988" y="3108732"/>
          <a:ext cx="9079611" cy="12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81" tIns="131581" rIns="131581" bIns="131581" numCol="1" spcCol="1270" anchor="ctr" anchorCtr="0">
          <a:noAutofit/>
        </a:bodyPr>
        <a:lstStyle/>
        <a:p>
          <a:pPr marL="0" lvl="0" indent="0" algn="l" defTabSz="933450">
            <a:lnSpc>
              <a:spcPct val="100000"/>
            </a:lnSpc>
            <a:spcBef>
              <a:spcPct val="0"/>
            </a:spcBef>
            <a:spcAft>
              <a:spcPct val="35000"/>
            </a:spcAft>
            <a:buNone/>
          </a:pPr>
          <a:r>
            <a:rPr lang="it-IT" sz="2100" kern="1200"/>
            <a:t>We had to tweak some settings with TensorFlow, using the DataGenerator class, in order to</a:t>
          </a:r>
          <a:r>
            <a:rPr lang="it-IT" sz="2100" kern="1200">
              <a:latin typeface="Aptos Display" panose="020F0302020204030204"/>
            </a:rPr>
            <a:t> stream the dataset</a:t>
          </a:r>
          <a:r>
            <a:rPr lang="it-IT" sz="2100" kern="1200"/>
            <a:t> </a:t>
          </a:r>
          <a:r>
            <a:rPr lang="it-IT" sz="2100" kern="1200">
              <a:latin typeface="Aptos Display" panose="020F0302020204030204"/>
            </a:rPr>
            <a:t>instead of</a:t>
          </a:r>
          <a:r>
            <a:rPr lang="it-IT" sz="2100" kern="1200"/>
            <a:t> loading </a:t>
          </a:r>
          <a:r>
            <a:rPr lang="it-IT" sz="2100" kern="1200">
              <a:latin typeface="Aptos Display" panose="020F0302020204030204"/>
            </a:rPr>
            <a:t>It all in</a:t>
          </a:r>
          <a:r>
            <a:rPr lang="it-IT" sz="2100" kern="1200"/>
            <a:t> </a:t>
          </a:r>
          <a:r>
            <a:rPr lang="it-IT" sz="2100" kern="1200">
              <a:latin typeface="Aptos Display" panose="020F0302020204030204"/>
            </a:rPr>
            <a:t>memory. This slowed</a:t>
          </a:r>
          <a:r>
            <a:rPr lang="it-IT" sz="2100" kern="1200"/>
            <a:t> down the training process.</a:t>
          </a:r>
          <a:endParaRPr lang="en-US" sz="2100" kern="1200" dirty="0"/>
        </a:p>
      </dsp:txBody>
      <dsp:txXfrm>
        <a:off x="1435988" y="3108732"/>
        <a:ext cx="9079611" cy="12432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E236B-9454-FC4A-ACF4-F9558C8489BE}">
      <dsp:nvSpPr>
        <dsp:cNvPr id="0" name=""/>
        <dsp:cNvSpPr/>
      </dsp:nvSpPr>
      <dsp:spPr>
        <a:xfrm>
          <a:off x="0" y="2124"/>
          <a:ext cx="10515600" cy="0"/>
        </a:xfrm>
        <a:prstGeom prst="line">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525DC6-4F83-D044-89CE-150DE93156A5}">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it-IT" sz="2200" kern="1200" dirty="0" err="1"/>
            <a:t>We</a:t>
          </a:r>
          <a:r>
            <a:rPr lang="it-IT" sz="2200" kern="1200" dirty="0"/>
            <a:t> </a:t>
          </a:r>
          <a:r>
            <a:rPr lang="it-IT" sz="2200" kern="1200" dirty="0" err="1"/>
            <a:t>resorted</a:t>
          </a:r>
          <a:r>
            <a:rPr lang="it-IT" sz="2200" kern="1200" dirty="0"/>
            <a:t> to </a:t>
          </a:r>
          <a:r>
            <a:rPr lang="it-IT" sz="2200" kern="1200" dirty="0" err="1"/>
            <a:t>augmentation</a:t>
          </a:r>
          <a:r>
            <a:rPr lang="it-IT" sz="2200" kern="1200" dirty="0"/>
            <a:t>. </a:t>
          </a:r>
          <a:r>
            <a:rPr lang="it-IT" sz="2200" kern="1200" dirty="0" err="1"/>
            <a:t>We</a:t>
          </a:r>
          <a:r>
            <a:rPr lang="it-IT" sz="2200" kern="1200" dirty="0"/>
            <a:t> </a:t>
          </a:r>
          <a:r>
            <a:rPr lang="it-IT" sz="2200" kern="1200" dirty="0" err="1"/>
            <a:t>performed</a:t>
          </a:r>
          <a:r>
            <a:rPr lang="it-IT" sz="2200" kern="1200" dirty="0"/>
            <a:t> </a:t>
          </a:r>
          <a:r>
            <a:rPr lang="it-IT" sz="2200" kern="1200" dirty="0" err="1"/>
            <a:t>It</a:t>
          </a:r>
          <a:r>
            <a:rPr lang="it-IT" sz="2200" kern="1200" dirty="0"/>
            <a:t> </a:t>
          </a:r>
          <a:r>
            <a:rPr lang="it-IT" sz="2200" kern="1200" dirty="0" err="1"/>
            <a:t>directly</a:t>
          </a:r>
          <a:r>
            <a:rPr lang="it-IT" sz="2200" kern="1200" dirty="0"/>
            <a:t> on the </a:t>
          </a:r>
          <a:r>
            <a:rPr lang="it-IT" sz="2200" kern="1200" dirty="0" err="1"/>
            <a:t>spectrogram</a:t>
          </a:r>
          <a:r>
            <a:rPr lang="it-IT" sz="2200" kern="1200" dirty="0"/>
            <a:t>, following </a:t>
          </a:r>
          <a:r>
            <a:rPr lang="it-IT" sz="2200" kern="1200" dirty="0" err="1"/>
            <a:t>Google's</a:t>
          </a:r>
          <a:r>
            <a:rPr lang="it-IT" sz="2200" kern="1200" dirty="0"/>
            <a:t> </a:t>
          </a:r>
          <a:r>
            <a:rPr lang="it-IT" sz="2200" kern="1200" dirty="0" err="1">
              <a:latin typeface="Aptos Display" panose="020F0302020204030204"/>
            </a:rPr>
            <a:t>SpecAugment</a:t>
          </a:r>
          <a:r>
            <a:rPr lang="it-IT" sz="2200" kern="1200" dirty="0"/>
            <a:t> paper. </a:t>
          </a:r>
          <a:r>
            <a:rPr lang="it-IT" sz="2200" kern="1200" dirty="0" err="1"/>
            <a:t>There</a:t>
          </a:r>
          <a:r>
            <a:rPr lang="it-IT" sz="2200" kern="1200" dirty="0"/>
            <a:t> are more </a:t>
          </a:r>
          <a:r>
            <a:rPr lang="it-IT" sz="2200" kern="1200" dirty="0" err="1"/>
            <a:t>powerful</a:t>
          </a:r>
          <a:r>
            <a:rPr lang="it-IT" sz="2200" kern="1200" dirty="0"/>
            <a:t> techniques </a:t>
          </a:r>
          <a:r>
            <a:rPr lang="it-IT" sz="2200" kern="1200" dirty="0" err="1"/>
            <a:t>that</a:t>
          </a:r>
          <a:r>
            <a:rPr lang="it-IT" sz="2200" kern="1200" dirty="0"/>
            <a:t> work </a:t>
          </a:r>
          <a:r>
            <a:rPr lang="it-IT" sz="2200" kern="1200" dirty="0" err="1"/>
            <a:t>directly</a:t>
          </a:r>
          <a:r>
            <a:rPr lang="it-IT" sz="2200" kern="1200" dirty="0"/>
            <a:t> on </a:t>
          </a:r>
          <a:r>
            <a:rPr lang="it-IT" sz="2200" kern="1200" dirty="0" err="1"/>
            <a:t>waveforms</a:t>
          </a:r>
          <a:r>
            <a:rPr lang="it-IT" sz="2200" kern="1200" dirty="0"/>
            <a:t>. </a:t>
          </a:r>
          <a:r>
            <a:rPr lang="it-IT" sz="2200" kern="1200" dirty="0" err="1"/>
            <a:t>However</a:t>
          </a:r>
          <a:r>
            <a:rPr lang="it-IT" sz="2200" kern="1200" dirty="0"/>
            <a:t>, </a:t>
          </a:r>
          <a:r>
            <a:rPr lang="it-IT" sz="2200" kern="1200" dirty="0" err="1"/>
            <a:t>this</a:t>
          </a:r>
          <a:r>
            <a:rPr lang="it-IT" sz="2200" kern="1200" dirty="0"/>
            <a:t> </a:t>
          </a:r>
          <a:r>
            <a:rPr lang="it-IT" sz="2200" kern="1200" dirty="0" err="1"/>
            <a:t>would</a:t>
          </a:r>
          <a:r>
            <a:rPr lang="it-IT" sz="2200" kern="1200" dirty="0"/>
            <a:t> slow down the training </a:t>
          </a:r>
          <a:r>
            <a:rPr lang="it-IT" sz="2200" kern="1200" dirty="0" err="1"/>
            <a:t>process</a:t>
          </a:r>
          <a:r>
            <a:rPr lang="it-IT" sz="2200" kern="1200" dirty="0"/>
            <a:t> by a </a:t>
          </a:r>
          <a:r>
            <a:rPr lang="it-IT" sz="2200" kern="1200" dirty="0" err="1"/>
            <a:t>lot</a:t>
          </a:r>
          <a:r>
            <a:rPr lang="it-IT" sz="2200" kern="1200" dirty="0"/>
            <a:t>, </a:t>
          </a:r>
          <a:r>
            <a:rPr lang="it-IT" sz="2200" kern="1200" dirty="0" err="1"/>
            <a:t>since</a:t>
          </a:r>
          <a:r>
            <a:rPr lang="it-IT" sz="2200" kern="1200" dirty="0"/>
            <a:t> </a:t>
          </a:r>
          <a:r>
            <a:rPr lang="it-IT" sz="2200" kern="1200" dirty="0" err="1"/>
            <a:t>we</a:t>
          </a:r>
          <a:r>
            <a:rPr lang="it-IT" sz="2200" kern="1200" dirty="0"/>
            <a:t> </a:t>
          </a:r>
          <a:r>
            <a:rPr lang="it-IT" sz="2200" kern="1200" dirty="0" err="1"/>
            <a:t>would</a:t>
          </a:r>
          <a:r>
            <a:rPr lang="it-IT" sz="2200" kern="1200" dirty="0"/>
            <a:t> </a:t>
          </a:r>
          <a:r>
            <a:rPr lang="it-IT" sz="2200" kern="1200" dirty="0" err="1"/>
            <a:t>have</a:t>
          </a:r>
          <a:r>
            <a:rPr lang="it-IT" sz="2200" kern="1200" dirty="0"/>
            <a:t> to compute the </a:t>
          </a:r>
          <a:r>
            <a:rPr lang="it-IT" sz="2200" kern="1200" dirty="0" err="1"/>
            <a:t>spectrogram</a:t>
          </a:r>
          <a:r>
            <a:rPr lang="it-IT" sz="2200" kern="1200" dirty="0"/>
            <a:t> of </a:t>
          </a:r>
          <a:r>
            <a:rPr lang="it-IT" sz="2200" kern="1200" dirty="0" err="1"/>
            <a:t>each</a:t>
          </a:r>
          <a:r>
            <a:rPr lang="it-IT" sz="2200" kern="1200" dirty="0"/>
            <a:t> song </a:t>
          </a:r>
          <a:r>
            <a:rPr lang="it-IT" sz="2200" kern="1200" dirty="0">
              <a:latin typeface="Aptos Display" panose="020F0302020204030204"/>
            </a:rPr>
            <a:t>in</a:t>
          </a:r>
          <a:r>
            <a:rPr lang="it-IT" sz="2200" kern="1200" dirty="0"/>
            <a:t> </a:t>
          </a:r>
          <a:r>
            <a:rPr lang="it-IT" sz="2200" kern="1200" dirty="0" err="1"/>
            <a:t>every</a:t>
          </a:r>
          <a:r>
            <a:rPr lang="it-IT" sz="2200" kern="1200" dirty="0"/>
            <a:t> </a:t>
          </a:r>
          <a:r>
            <a:rPr lang="it-IT" sz="2200" kern="1200" dirty="0" err="1"/>
            <a:t>epoch</a:t>
          </a:r>
          <a:r>
            <a:rPr lang="it-IT" sz="2200" kern="1200" dirty="0"/>
            <a:t>.</a:t>
          </a:r>
          <a:endParaRPr lang="en-US" sz="2200" kern="1200" dirty="0"/>
        </a:p>
      </dsp:txBody>
      <dsp:txXfrm>
        <a:off x="0" y="2124"/>
        <a:ext cx="10515600" cy="1449029"/>
      </dsp:txXfrm>
    </dsp:sp>
    <dsp:sp modelId="{5C2A4F78-A6C0-0A4F-8131-FD457D3A60B3}">
      <dsp:nvSpPr>
        <dsp:cNvPr id="0" name=""/>
        <dsp:cNvSpPr/>
      </dsp:nvSpPr>
      <dsp:spPr>
        <a:xfrm>
          <a:off x="0" y="1451154"/>
          <a:ext cx="10515600" cy="0"/>
        </a:xfrm>
        <a:prstGeom prst="line">
          <a:avLst/>
        </a:prstGeom>
        <a:solidFill>
          <a:schemeClr val="accent5">
            <a:hueOff val="-6076075"/>
            <a:satOff val="-413"/>
            <a:lumOff val="981"/>
            <a:alphaOff val="0"/>
          </a:schemeClr>
        </a:solidFill>
        <a:ln w="19050" cap="flat" cmpd="sng" algn="ctr">
          <a:solidFill>
            <a:schemeClr val="accent5">
              <a:hueOff val="-6076075"/>
              <a:satOff val="-413"/>
              <a:lumOff val="9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F553094-EA37-764B-8B9C-FF6DD656FD8F}">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it-IT" sz="2200" kern="1200" dirty="0" err="1"/>
            <a:t>We</a:t>
          </a:r>
          <a:r>
            <a:rPr lang="it-IT" sz="2200" kern="1200" dirty="0"/>
            <a:t> </a:t>
          </a:r>
          <a:r>
            <a:rPr lang="it-IT" sz="2200" kern="1200" dirty="0" err="1"/>
            <a:t>had</a:t>
          </a:r>
          <a:r>
            <a:rPr lang="it-IT" sz="2200" kern="1200" dirty="0"/>
            <a:t> to </a:t>
          </a:r>
          <a:r>
            <a:rPr lang="it-IT" sz="2200" kern="1200" dirty="0" err="1"/>
            <a:t>pay</a:t>
          </a:r>
          <a:r>
            <a:rPr lang="it-IT" sz="2200" kern="1200" dirty="0"/>
            <a:t> close </a:t>
          </a:r>
          <a:r>
            <a:rPr lang="it-IT" sz="2200" kern="1200" dirty="0" err="1"/>
            <a:t>attention</a:t>
          </a:r>
          <a:r>
            <a:rPr lang="it-IT" sz="2200" kern="1200" dirty="0"/>
            <a:t> with </a:t>
          </a:r>
          <a:r>
            <a:rPr lang="it-IT" sz="2200" kern="1200" dirty="0" err="1"/>
            <a:t>everything</a:t>
          </a:r>
          <a:r>
            <a:rPr lang="it-IT" sz="2200" kern="1200" dirty="0"/>
            <a:t> </a:t>
          </a:r>
          <a:r>
            <a:rPr lang="it-IT" sz="2200" kern="1200" dirty="0" err="1"/>
            <a:t>we</a:t>
          </a:r>
          <a:r>
            <a:rPr lang="it-IT" sz="2200" kern="1200" dirty="0"/>
            <a:t> </a:t>
          </a:r>
          <a:r>
            <a:rPr lang="it-IT" sz="2200" kern="1200" dirty="0" err="1"/>
            <a:t>did</a:t>
          </a:r>
          <a:r>
            <a:rPr lang="it-IT" sz="2200" kern="1200" dirty="0"/>
            <a:t>: compromise </a:t>
          </a:r>
          <a:r>
            <a:rPr lang="it-IT" sz="2200" kern="1200" dirty="0" err="1"/>
            <a:t>between</a:t>
          </a:r>
          <a:r>
            <a:rPr lang="it-IT" sz="2200" kern="1200" dirty="0"/>
            <a:t> performance and </a:t>
          </a:r>
          <a:r>
            <a:rPr lang="it-IT" sz="2200" kern="1200" dirty="0" err="1"/>
            <a:t>computational</a:t>
          </a:r>
          <a:r>
            <a:rPr lang="it-IT" sz="2200" kern="1200" dirty="0"/>
            <a:t> </a:t>
          </a:r>
          <a:r>
            <a:rPr lang="it-IT" sz="2200" kern="1200" dirty="0" err="1"/>
            <a:t>feasibility</a:t>
          </a:r>
          <a:r>
            <a:rPr lang="it-IT" sz="2200" kern="1200" dirty="0"/>
            <a:t>.</a:t>
          </a:r>
          <a:endParaRPr lang="en-US" sz="2200" kern="1200" dirty="0"/>
        </a:p>
      </dsp:txBody>
      <dsp:txXfrm>
        <a:off x="0" y="1451154"/>
        <a:ext cx="10515600" cy="1449029"/>
      </dsp:txXfrm>
    </dsp:sp>
    <dsp:sp modelId="{EDE6F828-B1CC-DC47-9A7C-44E8B4B81174}">
      <dsp:nvSpPr>
        <dsp:cNvPr id="0" name=""/>
        <dsp:cNvSpPr/>
      </dsp:nvSpPr>
      <dsp:spPr>
        <a:xfrm>
          <a:off x="0" y="2900183"/>
          <a:ext cx="10515600" cy="0"/>
        </a:xfrm>
        <a:prstGeom prst="line">
          <a:avLst/>
        </a:prstGeom>
        <a:solidFill>
          <a:schemeClr val="accent5">
            <a:hueOff val="-12152150"/>
            <a:satOff val="-826"/>
            <a:lumOff val="1961"/>
            <a:alphaOff val="0"/>
          </a:schemeClr>
        </a:solidFill>
        <a:ln w="19050" cap="flat" cmpd="sng" algn="ctr">
          <a:solidFill>
            <a:schemeClr val="accent5">
              <a:hueOff val="-12152150"/>
              <a:satOff val="-826"/>
              <a:lumOff val="19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8F46E-3BB4-A14F-AD32-C1AEA36F631F}">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it-IT" sz="2200" kern="1200"/>
            <a:t>Computational resources hindered our </a:t>
          </a:r>
          <a:r>
            <a:rPr lang="it-IT" sz="2200" kern="1200">
              <a:latin typeface="Aptos Display" panose="020F0302020204030204"/>
            </a:rPr>
            <a:t>efforts</a:t>
          </a:r>
          <a:r>
            <a:rPr lang="it-IT" sz="2200" kern="1200"/>
            <a:t>: with better augmentation It would be possible to increase the model size without incurring in overfit.</a:t>
          </a:r>
          <a:endParaRPr lang="en-US" sz="2200" kern="1200" dirty="0"/>
        </a:p>
      </dsp:txBody>
      <dsp:txXfrm>
        <a:off x="0" y="2900183"/>
        <a:ext cx="10515600" cy="14490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5F627F-D2CC-4773-A4A3-F3BFF3B9BF15}">
      <dsp:nvSpPr>
        <dsp:cNvPr id="0" name=""/>
        <dsp:cNvSpPr/>
      </dsp:nvSpPr>
      <dsp:spPr>
        <a:xfrm>
          <a:off x="0" y="707092"/>
          <a:ext cx="105156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887689-2874-4791-A5DC-C89CAE2FF7B2}">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341BEE8-B1B0-411B-871C-BB5122383E8E}">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755650">
            <a:lnSpc>
              <a:spcPct val="100000"/>
            </a:lnSpc>
            <a:spcBef>
              <a:spcPct val="0"/>
            </a:spcBef>
            <a:spcAft>
              <a:spcPct val="35000"/>
            </a:spcAft>
            <a:buNone/>
          </a:pPr>
          <a:r>
            <a:rPr lang="it-IT" sz="1700" kern="1200"/>
            <a:t>The </a:t>
          </a:r>
          <a:r>
            <a:rPr lang="it-IT" sz="1700" kern="1200">
              <a:latin typeface="Aptos Display" panose="020F0302020204030204"/>
            </a:rPr>
            <a:t>authors were not very clear, neither in their results, nor in the way they achieved them. Some things came down to our own interpration, others we had to do ourselves.</a:t>
          </a:r>
          <a:endParaRPr lang="en-US" sz="1700" kern="1200" dirty="0"/>
        </a:p>
      </dsp:txBody>
      <dsp:txXfrm>
        <a:off x="1507738" y="707092"/>
        <a:ext cx="9007861" cy="1305401"/>
      </dsp:txXfrm>
    </dsp:sp>
    <dsp:sp modelId="{31EB3413-79A5-4FA8-8955-CE9546DD29A4}">
      <dsp:nvSpPr>
        <dsp:cNvPr id="0" name=""/>
        <dsp:cNvSpPr/>
      </dsp:nvSpPr>
      <dsp:spPr>
        <a:xfrm>
          <a:off x="0" y="2338844"/>
          <a:ext cx="10515600" cy="130540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589BD4-0CA7-4E3E-86C8-00C331B95D52}">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A739B2-1CA3-4072-90FE-A16335AF1F52}">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755650">
            <a:lnSpc>
              <a:spcPct val="100000"/>
            </a:lnSpc>
            <a:spcBef>
              <a:spcPct val="0"/>
            </a:spcBef>
            <a:spcAft>
              <a:spcPct val="35000"/>
            </a:spcAft>
            <a:buNone/>
          </a:pPr>
          <a:r>
            <a:rPr lang="it-IT" sz="1700" kern="1200"/>
            <a:t>The computing resources were a big limitation. We had to tweak some settings in order to make the computation feasible. We are happy with the result we got, because the problem is complex and we managed to get a decent performance with a </a:t>
          </a:r>
          <a:r>
            <a:rPr lang="it-IT" sz="1700" kern="1200">
              <a:latin typeface="Aptos Display" panose="020F0302020204030204"/>
            </a:rPr>
            <a:t>very </a:t>
          </a:r>
          <a:r>
            <a:rPr lang="it-IT" sz="1700" kern="1200"/>
            <a:t>small model. </a:t>
          </a:r>
          <a:endParaRPr lang="en-US" sz="1700" kern="1200" dirty="0"/>
        </a:p>
      </dsp:txBody>
      <dsp:txXfrm>
        <a:off x="1507738" y="2338844"/>
        <a:ext cx="9007861" cy="130540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a:t>
            </a:r>
            <a:endParaRPr lang="de-DE"/>
          </a:p>
        </p:txBody>
      </p:sp>
      <p:sp>
        <p:nvSpPr>
          <p:cNvPr id="3" name="Sottotito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16.07.2024</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3186192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16.07.2024</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3424469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24900" y="365125"/>
            <a:ext cx="2628900" cy="5811838"/>
          </a:xfrm>
        </p:spPr>
        <p:txBody>
          <a:bodyPr vert="eaVert"/>
          <a:lstStyle/>
          <a:p>
            <a:r>
              <a:rPr lang="it-IT"/>
              <a:t>Fare clic per modificare lo stile del titolo</a:t>
            </a:r>
            <a:endParaRPr lang="de-DE"/>
          </a:p>
        </p:txBody>
      </p:sp>
      <p:sp>
        <p:nvSpPr>
          <p:cNvPr id="3" name="Segnaposto testo verticale 2"/>
          <p:cNvSpPr>
            <a:spLocks noGrp="1"/>
          </p:cNvSpPr>
          <p:nvPr>
            <p:ph type="body" orient="vert" idx="1"/>
          </p:nvPr>
        </p:nvSpPr>
        <p:spPr>
          <a:xfrm>
            <a:off x="838200" y="365125"/>
            <a:ext cx="7734300" cy="5811838"/>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16.07.2024</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1026842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10"/>
          </p:nvPr>
        </p:nvSpPr>
        <p:spPr/>
        <p:txBody>
          <a:bodyPr/>
          <a:lstStyle/>
          <a:p>
            <a:fld id="{F64A8E5F-40E5-4553-9F3C-699F1A5B8145}" type="datetimeFigureOut">
              <a:rPr lang="de-DE" smtClean="0"/>
              <a:t>16.07.2024</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126318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a:t>
            </a:r>
            <a:endParaRPr lang="de-DE"/>
          </a:p>
        </p:txBody>
      </p:sp>
      <p:sp>
        <p:nvSpPr>
          <p:cNvPr id="3" name="Segnaposto testo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stili del testo dello schema</a:t>
            </a:r>
          </a:p>
        </p:txBody>
      </p:sp>
      <p:sp>
        <p:nvSpPr>
          <p:cNvPr id="4" name="Segnaposto data 3"/>
          <p:cNvSpPr>
            <a:spLocks noGrp="1"/>
          </p:cNvSpPr>
          <p:nvPr>
            <p:ph type="dt" sz="half" idx="10"/>
          </p:nvPr>
        </p:nvSpPr>
        <p:spPr/>
        <p:txBody>
          <a:bodyPr/>
          <a:lstStyle/>
          <a:p>
            <a:fld id="{F64A8E5F-40E5-4553-9F3C-699F1A5B8145}" type="datetimeFigureOut">
              <a:rPr lang="de-DE" smtClean="0"/>
              <a:t>16.07.2024</a:t>
            </a:fld>
            <a:endParaRPr lang="de-DE"/>
          </a:p>
        </p:txBody>
      </p:sp>
      <p:sp>
        <p:nvSpPr>
          <p:cNvPr id="5" name="Segnaposto piè di pagina 4"/>
          <p:cNvSpPr>
            <a:spLocks noGrp="1"/>
          </p:cNvSpPr>
          <p:nvPr>
            <p:ph type="ftr" sz="quarter" idx="11"/>
          </p:nvPr>
        </p:nvSpPr>
        <p:spPr/>
        <p:txBody>
          <a:bodyPr/>
          <a:lstStyle/>
          <a:p>
            <a:endParaRPr lang="de-DE"/>
          </a:p>
        </p:txBody>
      </p:sp>
      <p:sp>
        <p:nvSpPr>
          <p:cNvPr id="6" name="Segnaposto numero diapositiva 5"/>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3577393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contenuto 2"/>
          <p:cNvSpPr>
            <a:spLocks noGrp="1"/>
          </p:cNvSpPr>
          <p:nvPr>
            <p:ph sz="half" idx="1"/>
          </p:nvPr>
        </p:nvSpPr>
        <p:spPr>
          <a:xfrm>
            <a:off x="838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contenuto 3"/>
          <p:cNvSpPr>
            <a:spLocks noGrp="1"/>
          </p:cNvSpPr>
          <p:nvPr>
            <p:ph sz="half" idx="2"/>
          </p:nvPr>
        </p:nvSpPr>
        <p:spPr>
          <a:xfrm>
            <a:off x="6172200" y="1825625"/>
            <a:ext cx="5181600" cy="435133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5" name="Segnaposto data 4"/>
          <p:cNvSpPr>
            <a:spLocks noGrp="1"/>
          </p:cNvSpPr>
          <p:nvPr>
            <p:ph type="dt" sz="half" idx="10"/>
          </p:nvPr>
        </p:nvSpPr>
        <p:spPr/>
        <p:txBody>
          <a:bodyPr/>
          <a:lstStyle/>
          <a:p>
            <a:fld id="{F64A8E5F-40E5-4553-9F3C-699F1A5B8145}" type="datetimeFigureOut">
              <a:rPr lang="de-DE" smtClean="0"/>
              <a:t>16.07.2024</a:t>
            </a:fld>
            <a:endParaRPr lang="de-DE"/>
          </a:p>
        </p:txBody>
      </p:sp>
      <p:sp>
        <p:nvSpPr>
          <p:cNvPr id="6" name="Segnaposto piè di pagina 5"/>
          <p:cNvSpPr>
            <a:spLocks noGrp="1"/>
          </p:cNvSpPr>
          <p:nvPr>
            <p:ph type="ftr" sz="quarter" idx="11"/>
          </p:nvPr>
        </p:nvSpPr>
        <p:spPr/>
        <p:txBody>
          <a:bodyPr/>
          <a:lstStyle/>
          <a:p>
            <a:endParaRPr lang="de-DE"/>
          </a:p>
        </p:txBody>
      </p:sp>
      <p:sp>
        <p:nvSpPr>
          <p:cNvPr id="7" name="Segnaposto numero diapositiva 6"/>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1284089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839788" y="365125"/>
            <a:ext cx="10515600" cy="1325563"/>
          </a:xfrm>
        </p:spPr>
        <p:txBody>
          <a:bodyPr/>
          <a:lstStyle/>
          <a:p>
            <a:r>
              <a:rPr lang="it-IT"/>
              <a:t>Fare clic per modificare lo stile del titolo</a:t>
            </a:r>
            <a:endParaRPr lang="de-DE"/>
          </a:p>
        </p:txBody>
      </p:sp>
      <p:sp>
        <p:nvSpPr>
          <p:cNvPr id="3" name="Segnaposto tes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4" name="Segnaposto contenuto 3"/>
          <p:cNvSpPr>
            <a:spLocks noGrp="1"/>
          </p:cNvSpPr>
          <p:nvPr>
            <p:ph sz="half" idx="2"/>
          </p:nvPr>
        </p:nvSpPr>
        <p:spPr>
          <a:xfrm>
            <a:off x="839788" y="2505075"/>
            <a:ext cx="5157787"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5" name="Segnaposto tes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stili del testo dello schema</a:t>
            </a:r>
          </a:p>
        </p:txBody>
      </p:sp>
      <p:sp>
        <p:nvSpPr>
          <p:cNvPr id="6" name="Segnaposto contenuto 5"/>
          <p:cNvSpPr>
            <a:spLocks noGrp="1"/>
          </p:cNvSpPr>
          <p:nvPr>
            <p:ph sz="quarter" idx="4"/>
          </p:nvPr>
        </p:nvSpPr>
        <p:spPr>
          <a:xfrm>
            <a:off x="6172200" y="2505075"/>
            <a:ext cx="5183188" cy="3684588"/>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7" name="Segnaposto data 6"/>
          <p:cNvSpPr>
            <a:spLocks noGrp="1"/>
          </p:cNvSpPr>
          <p:nvPr>
            <p:ph type="dt" sz="half" idx="10"/>
          </p:nvPr>
        </p:nvSpPr>
        <p:spPr/>
        <p:txBody>
          <a:bodyPr/>
          <a:lstStyle/>
          <a:p>
            <a:fld id="{F64A8E5F-40E5-4553-9F3C-699F1A5B8145}" type="datetimeFigureOut">
              <a:rPr lang="de-DE" smtClean="0"/>
              <a:t>16.07.2024</a:t>
            </a:fld>
            <a:endParaRPr lang="de-DE"/>
          </a:p>
        </p:txBody>
      </p:sp>
      <p:sp>
        <p:nvSpPr>
          <p:cNvPr id="8" name="Segnaposto piè di pagina 7"/>
          <p:cNvSpPr>
            <a:spLocks noGrp="1"/>
          </p:cNvSpPr>
          <p:nvPr>
            <p:ph type="ftr" sz="quarter" idx="11"/>
          </p:nvPr>
        </p:nvSpPr>
        <p:spPr/>
        <p:txBody>
          <a:bodyPr/>
          <a:lstStyle/>
          <a:p>
            <a:endParaRPr lang="de-DE"/>
          </a:p>
        </p:txBody>
      </p:sp>
      <p:sp>
        <p:nvSpPr>
          <p:cNvPr id="9" name="Segnaposto numero diapositiva 8"/>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2747982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endParaRPr lang="de-DE"/>
          </a:p>
        </p:txBody>
      </p:sp>
      <p:sp>
        <p:nvSpPr>
          <p:cNvPr id="3" name="Segnaposto data 2"/>
          <p:cNvSpPr>
            <a:spLocks noGrp="1"/>
          </p:cNvSpPr>
          <p:nvPr>
            <p:ph type="dt" sz="half" idx="10"/>
          </p:nvPr>
        </p:nvSpPr>
        <p:spPr/>
        <p:txBody>
          <a:bodyPr/>
          <a:lstStyle/>
          <a:p>
            <a:fld id="{F64A8E5F-40E5-4553-9F3C-699F1A5B8145}" type="datetimeFigureOut">
              <a:rPr lang="de-DE" smtClean="0"/>
              <a:t>16.07.2024</a:t>
            </a:fld>
            <a:endParaRPr lang="de-DE"/>
          </a:p>
        </p:txBody>
      </p:sp>
      <p:sp>
        <p:nvSpPr>
          <p:cNvPr id="4" name="Segnaposto piè di pagina 3"/>
          <p:cNvSpPr>
            <a:spLocks noGrp="1"/>
          </p:cNvSpPr>
          <p:nvPr>
            <p:ph type="ftr" sz="quarter" idx="11"/>
          </p:nvPr>
        </p:nvSpPr>
        <p:spPr/>
        <p:txBody>
          <a:bodyPr/>
          <a:lstStyle/>
          <a:p>
            <a:endParaRPr lang="de-DE"/>
          </a:p>
        </p:txBody>
      </p:sp>
      <p:sp>
        <p:nvSpPr>
          <p:cNvPr id="5" name="Segnaposto numero diapositiva 4"/>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331782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p>
            <a:fld id="{F64A8E5F-40E5-4553-9F3C-699F1A5B8145}" type="datetimeFigureOut">
              <a:rPr lang="de-DE" smtClean="0"/>
              <a:t>16.07.2024</a:t>
            </a:fld>
            <a:endParaRPr lang="de-DE"/>
          </a:p>
        </p:txBody>
      </p:sp>
      <p:sp>
        <p:nvSpPr>
          <p:cNvPr id="3" name="Segnaposto piè di pagina 2"/>
          <p:cNvSpPr>
            <a:spLocks noGrp="1"/>
          </p:cNvSpPr>
          <p:nvPr>
            <p:ph type="ftr" sz="quarter" idx="11"/>
          </p:nvPr>
        </p:nvSpPr>
        <p:spPr/>
        <p:txBody>
          <a:bodyPr/>
          <a:lstStyle/>
          <a:p>
            <a:endParaRPr lang="de-DE"/>
          </a:p>
        </p:txBody>
      </p:sp>
      <p:sp>
        <p:nvSpPr>
          <p:cNvPr id="4" name="Segnaposto numero diapositiva 3"/>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1894095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endParaRPr lang="de-DE"/>
          </a:p>
        </p:txBody>
      </p:sp>
      <p:sp>
        <p:nvSpPr>
          <p:cNvPr id="3" name="Segnaposto contenut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F64A8E5F-40E5-4553-9F3C-699F1A5B8145}" type="datetimeFigureOut">
              <a:rPr lang="de-DE" smtClean="0"/>
              <a:t>16.07.2024</a:t>
            </a:fld>
            <a:endParaRPr lang="de-DE"/>
          </a:p>
        </p:txBody>
      </p:sp>
      <p:sp>
        <p:nvSpPr>
          <p:cNvPr id="6" name="Segnaposto piè di pagina 5"/>
          <p:cNvSpPr>
            <a:spLocks noGrp="1"/>
          </p:cNvSpPr>
          <p:nvPr>
            <p:ph type="ftr" sz="quarter" idx="11"/>
          </p:nvPr>
        </p:nvSpPr>
        <p:spPr/>
        <p:txBody>
          <a:bodyPr/>
          <a:lstStyle/>
          <a:p>
            <a:endParaRPr lang="de-DE"/>
          </a:p>
        </p:txBody>
      </p:sp>
      <p:sp>
        <p:nvSpPr>
          <p:cNvPr id="7" name="Segnaposto numero diapositiva 6"/>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23658163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a:t>
            </a:r>
            <a:endParaRPr lang="de-DE"/>
          </a:p>
        </p:txBody>
      </p:sp>
      <p:sp>
        <p:nvSpPr>
          <p:cNvPr id="3" name="Segnaposto immagine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Segnaposto tes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stili del testo dello schema</a:t>
            </a:r>
          </a:p>
        </p:txBody>
      </p:sp>
      <p:sp>
        <p:nvSpPr>
          <p:cNvPr id="5" name="Segnaposto data 4"/>
          <p:cNvSpPr>
            <a:spLocks noGrp="1"/>
          </p:cNvSpPr>
          <p:nvPr>
            <p:ph type="dt" sz="half" idx="10"/>
          </p:nvPr>
        </p:nvSpPr>
        <p:spPr/>
        <p:txBody>
          <a:bodyPr/>
          <a:lstStyle/>
          <a:p>
            <a:fld id="{F64A8E5F-40E5-4553-9F3C-699F1A5B8145}" type="datetimeFigureOut">
              <a:rPr lang="de-DE" smtClean="0"/>
              <a:t>16.07.2024</a:t>
            </a:fld>
            <a:endParaRPr lang="de-DE"/>
          </a:p>
        </p:txBody>
      </p:sp>
      <p:sp>
        <p:nvSpPr>
          <p:cNvPr id="6" name="Segnaposto piè di pagina 5"/>
          <p:cNvSpPr>
            <a:spLocks noGrp="1"/>
          </p:cNvSpPr>
          <p:nvPr>
            <p:ph type="ftr" sz="quarter" idx="11"/>
          </p:nvPr>
        </p:nvSpPr>
        <p:spPr/>
        <p:txBody>
          <a:bodyPr/>
          <a:lstStyle/>
          <a:p>
            <a:endParaRPr lang="de-DE"/>
          </a:p>
        </p:txBody>
      </p:sp>
      <p:sp>
        <p:nvSpPr>
          <p:cNvPr id="7" name="Segnaposto numero diapositiva 6"/>
          <p:cNvSpPr>
            <a:spLocks noGrp="1"/>
          </p:cNvSpPr>
          <p:nvPr>
            <p:ph type="sldNum" sz="quarter" idx="12"/>
          </p:nvPr>
        </p:nvSpPr>
        <p:spPr/>
        <p:txBody>
          <a:bodyPr/>
          <a:lstStyle/>
          <a:p>
            <a:fld id="{66CD45B7-DFE2-4393-8D37-380FC36BF3AA}" type="slidenum">
              <a:rPr lang="de-DE" smtClean="0"/>
              <a:t>‹N›</a:t>
            </a:fld>
            <a:endParaRPr lang="de-DE"/>
          </a:p>
        </p:txBody>
      </p:sp>
    </p:spTree>
    <p:extLst>
      <p:ext uri="{BB962C8B-B14F-4D97-AF65-F5344CB8AC3E}">
        <p14:creationId xmlns:p14="http://schemas.microsoft.com/office/powerpoint/2010/main" val="16885766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a:t>
            </a:r>
            <a:endParaRPr lang="de-DE"/>
          </a:p>
        </p:txBody>
      </p:sp>
      <p:sp>
        <p:nvSpPr>
          <p:cNvPr id="3" name="Segnaposto tes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de-DE"/>
          </a:p>
        </p:txBody>
      </p:sp>
      <p:sp>
        <p:nvSpPr>
          <p:cNvPr id="4" name="Segnaposto dat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64A8E5F-40E5-4553-9F3C-699F1A5B8145}" type="datetimeFigureOut">
              <a:rPr lang="de-DE" smtClean="0"/>
              <a:t>16.07.2024</a:t>
            </a:fld>
            <a:endParaRPr lang="de-DE"/>
          </a:p>
        </p:txBody>
      </p:sp>
      <p:sp>
        <p:nvSpPr>
          <p:cNvPr id="5" name="Segnaposto piè di pa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Segnaposto numero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6CD45B7-DFE2-4393-8D37-380FC36BF3AA}" type="slidenum">
              <a:rPr lang="de-DE" smtClean="0"/>
              <a:t>‹N›</a:t>
            </a:fld>
            <a:endParaRPr lang="de-DE"/>
          </a:p>
        </p:txBody>
      </p:sp>
    </p:spTree>
    <p:extLst>
      <p:ext uri="{BB962C8B-B14F-4D97-AF65-F5344CB8AC3E}">
        <p14:creationId xmlns:p14="http://schemas.microsoft.com/office/powerpoint/2010/main" val="18019314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3.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5" descr="Neon Pink Question Mark">
            <a:extLst>
              <a:ext uri="{FF2B5EF4-FFF2-40B4-BE49-F238E27FC236}">
                <a16:creationId xmlns:a16="http://schemas.microsoft.com/office/drawing/2014/main" id="{C23E098B-0363-1512-34EB-47604200A00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5"/>
          <a:stretch/>
        </p:blipFill>
        <p:spPr>
          <a:xfrm>
            <a:off x="-3047" y="10"/>
            <a:ext cx="12191999" cy="6857990"/>
          </a:xfrm>
          <a:prstGeom prst="rect">
            <a:avLst/>
          </a:prstGeom>
        </p:spPr>
      </p:pic>
      <p:sp>
        <p:nvSpPr>
          <p:cNvPr id="19" name="Rectangle 1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de-DE" sz="5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The Problem:</a:t>
            </a:r>
            <a:br>
              <a:rPr lang="de-DE" sz="5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br>
            <a:r>
              <a:rPr lang="de-DE" sz="5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Music Genre Classification</a:t>
            </a:r>
            <a:endParaRPr lang="it-IT" sz="52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3" name="Sottotitolo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chor="t">
            <a:normAutofit/>
          </a:bodyPr>
          <a:lstStyle/>
          <a:p>
            <a:r>
              <a:rPr lang="de-DE" dirty="0">
                <a:solidFill>
                  <a:srgbClr val="FFFFFF"/>
                </a:solidFill>
              </a:rPr>
              <a:t>Given an </a:t>
            </a:r>
            <a:r>
              <a:rPr lang="de-DE" dirty="0" err="1">
                <a:solidFill>
                  <a:srgbClr val="FFFFFF"/>
                </a:solidFill>
              </a:rPr>
              <a:t>audio</a:t>
            </a:r>
            <a:r>
              <a:rPr lang="de-DE" dirty="0">
                <a:solidFill>
                  <a:srgbClr val="FFFFFF"/>
                </a:solidFill>
              </a:rPr>
              <a:t>, </a:t>
            </a:r>
            <a:r>
              <a:rPr lang="de-DE" dirty="0" err="1">
                <a:solidFill>
                  <a:srgbClr val="FFFFFF"/>
                </a:solidFill>
              </a:rPr>
              <a:t>corresponding</a:t>
            </a:r>
            <a:r>
              <a:rPr lang="de-DE" dirty="0">
                <a:solidFill>
                  <a:srgbClr val="FFFFFF"/>
                </a:solidFill>
              </a:rPr>
              <a:t> </a:t>
            </a:r>
            <a:r>
              <a:rPr lang="de-DE" dirty="0" err="1">
                <a:solidFill>
                  <a:srgbClr val="FFFFFF"/>
                </a:solidFill>
              </a:rPr>
              <a:t>to</a:t>
            </a:r>
            <a:r>
              <a:rPr lang="de-DE" dirty="0">
                <a:solidFill>
                  <a:srgbClr val="FFFFFF"/>
                </a:solidFill>
              </a:rPr>
              <a:t> a </a:t>
            </a:r>
            <a:r>
              <a:rPr lang="de-DE" dirty="0" err="1">
                <a:solidFill>
                  <a:srgbClr val="FFFFFF"/>
                </a:solidFill>
              </a:rPr>
              <a:t>song</a:t>
            </a:r>
            <a:r>
              <a:rPr lang="de-DE" dirty="0">
                <a:solidFill>
                  <a:srgbClr val="FFFFFF"/>
                </a:solidFill>
              </a:rPr>
              <a:t>, find </a:t>
            </a:r>
            <a:r>
              <a:rPr lang="de-DE" dirty="0" err="1">
                <a:solidFill>
                  <a:srgbClr val="FFFFFF"/>
                </a:solidFill>
              </a:rPr>
              <a:t>the</a:t>
            </a:r>
            <a:r>
              <a:rPr lang="de-DE" dirty="0">
                <a:solidFill>
                  <a:srgbClr val="FFFFFF"/>
                </a:solidFill>
              </a:rPr>
              <a:t> </a:t>
            </a:r>
            <a:r>
              <a:rPr lang="de-DE" dirty="0" err="1">
                <a:solidFill>
                  <a:srgbClr val="FFFFFF"/>
                </a:solidFill>
              </a:rPr>
              <a:t>musical</a:t>
            </a:r>
            <a:r>
              <a:rPr lang="de-DE" dirty="0">
                <a:solidFill>
                  <a:srgbClr val="FFFFFF"/>
                </a:solidFill>
              </a:rPr>
              <a:t> </a:t>
            </a:r>
            <a:r>
              <a:rPr lang="de-DE" dirty="0" err="1">
                <a:solidFill>
                  <a:srgbClr val="FFFFFF"/>
                </a:solidFill>
              </a:rPr>
              <a:t>genre</a:t>
            </a:r>
            <a:r>
              <a:rPr lang="de-DE" dirty="0">
                <a:solidFill>
                  <a:srgbClr val="FFFFFF"/>
                </a:solidFill>
              </a:rPr>
              <a:t>.</a:t>
            </a:r>
            <a:endParaRPr lang="it-IT" dirty="0">
              <a:solidFill>
                <a:srgbClr val="FFFFFF"/>
              </a:solidFill>
            </a:endParaRPr>
          </a:p>
          <a:p>
            <a:r>
              <a:rPr lang="de-DE" dirty="0">
                <a:solidFill>
                  <a:srgbClr val="FFFFFF"/>
                </a:solidFill>
              </a:rPr>
              <a:t>Dataset: GTZAN: 30 </a:t>
            </a:r>
            <a:r>
              <a:rPr lang="de-DE" dirty="0" err="1">
                <a:solidFill>
                  <a:srgbClr val="FFFFFF"/>
                </a:solidFill>
              </a:rPr>
              <a:t>second</a:t>
            </a:r>
            <a:r>
              <a:rPr lang="de-DE" dirty="0">
                <a:solidFill>
                  <a:srgbClr val="FFFFFF"/>
                </a:solidFill>
              </a:rPr>
              <a:t> </a:t>
            </a:r>
            <a:r>
              <a:rPr lang="de-DE" dirty="0" err="1">
                <a:solidFill>
                  <a:srgbClr val="FFFFFF"/>
                </a:solidFill>
              </a:rPr>
              <a:t>clips</a:t>
            </a:r>
            <a:r>
              <a:rPr lang="de-DE" dirty="0">
                <a:solidFill>
                  <a:srgbClr val="FFFFFF"/>
                </a:solidFill>
              </a:rPr>
              <a:t> </a:t>
            </a:r>
            <a:r>
              <a:rPr lang="de-DE" dirty="0" err="1">
                <a:solidFill>
                  <a:srgbClr val="FFFFFF"/>
                </a:solidFill>
              </a:rPr>
              <a:t>for</a:t>
            </a:r>
            <a:r>
              <a:rPr lang="de-DE" dirty="0">
                <a:solidFill>
                  <a:srgbClr val="FFFFFF"/>
                </a:solidFill>
              </a:rPr>
              <a:t> 1000 </a:t>
            </a:r>
            <a:r>
              <a:rPr lang="de-DE" dirty="0" err="1">
                <a:solidFill>
                  <a:srgbClr val="FFFFFF"/>
                </a:solidFill>
              </a:rPr>
              <a:t>songs</a:t>
            </a:r>
            <a:endParaRPr lang="de-DE" dirty="0">
              <a:solidFill>
                <a:srgbClr val="FFFFFF"/>
              </a:solidFill>
            </a:endParaRPr>
          </a:p>
          <a:p>
            <a:endParaRPr lang="de-DE" dirty="0">
              <a:solidFill>
                <a:srgbClr val="FFFFFF"/>
              </a:solidFill>
            </a:endParaRPr>
          </a:p>
          <a:p>
            <a:endParaRPr lang="de-DE" dirty="0">
              <a:solidFill>
                <a:srgbClr val="FFFFFF"/>
              </a:solidFill>
            </a:endParaRPr>
          </a:p>
          <a:p>
            <a:endParaRPr lang="de-DE" dirty="0">
              <a:solidFill>
                <a:srgbClr val="FFFFFF"/>
              </a:solidFill>
            </a:endParaRPr>
          </a:p>
        </p:txBody>
      </p:sp>
    </p:spTree>
    <p:extLst>
      <p:ext uri="{BB962C8B-B14F-4D97-AF65-F5344CB8AC3E}">
        <p14:creationId xmlns:p14="http://schemas.microsoft.com/office/powerpoint/2010/main" val="396258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Rectangle">
            <a:extLst>
              <a:ext uri="{FF2B5EF4-FFF2-40B4-BE49-F238E27FC236}">
                <a16:creationId xmlns:a16="http://schemas.microsoft.com/office/drawing/2014/main" id="{362810D9-2C5A-477D-949C-C191895477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67"/>
            <a:ext cx="12191999" cy="6866467"/>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7" name="Picture 4" descr="Blue blocks and networks technology background">
            <a:extLst>
              <a:ext uri="{FF2B5EF4-FFF2-40B4-BE49-F238E27FC236}">
                <a16:creationId xmlns:a16="http://schemas.microsoft.com/office/drawing/2014/main" id="{8B61DA46-6C3D-64D3-FA6A-6C3C6C3CBD54}"/>
              </a:ext>
            </a:extLst>
          </p:cNvPr>
          <p:cNvPicPr>
            <a:picLocks noChangeAspect="1"/>
          </p:cNvPicPr>
          <p:nvPr/>
        </p:nvPicPr>
        <p:blipFill rotWithShape="1">
          <a:blip r:embed="rId2">
            <a:alphaModFix amt="55000"/>
          </a:blip>
          <a:srcRect/>
          <a:stretch/>
        </p:blipFill>
        <p:spPr>
          <a:xfrm>
            <a:off x="-16170" y="-9108"/>
            <a:ext cx="12208170" cy="6867108"/>
          </a:xfrm>
          <a:prstGeom prst="rect">
            <a:avLst/>
          </a:prstGeom>
        </p:spPr>
      </p:pic>
      <p:sp>
        <p:nvSpPr>
          <p:cNvPr id="63" name="Arc 52">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aphicFrame>
        <p:nvGraphicFramePr>
          <p:cNvPr id="6" name="Segnaposto contenuto 2">
            <a:extLst>
              <a:ext uri="{FF2B5EF4-FFF2-40B4-BE49-F238E27FC236}">
                <a16:creationId xmlns:a16="http://schemas.microsoft.com/office/drawing/2014/main" id="{D7A6AE04-7B0E-E059-C927-7E7D0C1A5458}"/>
              </a:ext>
            </a:extLst>
          </p:cNvPr>
          <p:cNvGraphicFramePr>
            <a:graphicFrameLocks/>
          </p:cNvGraphicFramePr>
          <p:nvPr>
            <p:extLst>
              <p:ext uri="{D42A27DB-BD31-4B8C-83A1-F6EECF244321}">
                <p14:modId xmlns:p14="http://schemas.microsoft.com/office/powerpoint/2010/main" val="641858528"/>
              </p:ext>
            </p:extLst>
          </p:nvPr>
        </p:nvGraphicFramePr>
        <p:xfrm>
          <a:off x="2019445" y="1725774"/>
          <a:ext cx="8173866" cy="40834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3" name="Titolo 1">
            <a:extLst>
              <a:ext uri="{FF2B5EF4-FFF2-40B4-BE49-F238E27FC236}">
                <a16:creationId xmlns:a16="http://schemas.microsoft.com/office/drawing/2014/main" id="{0997C503-B885-1DBB-550C-3C6C982CE8FF}"/>
              </a:ext>
            </a:extLst>
          </p:cNvPr>
          <p:cNvSpPr>
            <a:spLocks noGrp="1"/>
          </p:cNvSpPr>
          <p:nvPr>
            <p:ph type="title"/>
          </p:nvPr>
        </p:nvSpPr>
        <p:spPr>
          <a:xfrm>
            <a:off x="329837" y="425183"/>
            <a:ext cx="5107366" cy="2096769"/>
          </a:xfrm>
          <a:noFill/>
        </p:spPr>
        <p:txBody>
          <a:bodyPr vert="horz" lIns="91440" tIns="45720" rIns="91440" bIns="45720" rtlCol="0" anchor="t">
            <a:normAutofit/>
          </a:bodyPr>
          <a:lstStyle/>
          <a:p>
            <a:r>
              <a:rPr lang="en-US" sz="4800" kern="1200" dirty="0">
                <a:solidFill>
                  <a:schemeClr val="bg1"/>
                </a:solidFill>
                <a:latin typeface="+mj-lt"/>
                <a:ea typeface="+mj-ea"/>
                <a:cs typeface="+mj-cs"/>
              </a:rPr>
              <a:t>Initial Setup</a:t>
            </a:r>
          </a:p>
        </p:txBody>
      </p:sp>
    </p:spTree>
    <p:extLst>
      <p:ext uri="{BB962C8B-B14F-4D97-AF65-F5344CB8AC3E}">
        <p14:creationId xmlns:p14="http://schemas.microsoft.com/office/powerpoint/2010/main" val="1912850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graphicEl>
                                              <a:dgm id="{BF656CB4-390C-4641-948B-6EE538752715}"/>
                                            </p:graphicEl>
                                          </p:spTgt>
                                        </p:tgtEl>
                                        <p:attrNameLst>
                                          <p:attrName>style.visibility</p:attrName>
                                        </p:attrNameLst>
                                      </p:cBhvr>
                                      <p:to>
                                        <p:strVal val="visible"/>
                                      </p:to>
                                    </p:set>
                                    <p:anim calcmode="lin" valueType="num">
                                      <p:cBhvr additive="base">
                                        <p:cTn id="7" dur="500" fill="hold"/>
                                        <p:tgtEl>
                                          <p:spTgt spid="6">
                                            <p:graphicEl>
                                              <a:dgm id="{BF656CB4-390C-4641-948B-6EE538752715}"/>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graphicEl>
                                              <a:dgm id="{BF656CB4-390C-4641-948B-6EE538752715}"/>
                                            </p:graphic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graphicEl>
                                              <a:dgm id="{70E4FD03-A23D-4E4E-8985-B5B4D6981306}"/>
                                            </p:graphicEl>
                                          </p:spTgt>
                                        </p:tgtEl>
                                        <p:attrNameLst>
                                          <p:attrName>style.visibility</p:attrName>
                                        </p:attrNameLst>
                                      </p:cBhvr>
                                      <p:to>
                                        <p:strVal val="visible"/>
                                      </p:to>
                                    </p:set>
                                    <p:anim calcmode="lin" valueType="num">
                                      <p:cBhvr additive="base">
                                        <p:cTn id="13" dur="500" fill="hold"/>
                                        <p:tgtEl>
                                          <p:spTgt spid="6">
                                            <p:graphicEl>
                                              <a:dgm id="{70E4FD03-A23D-4E4E-8985-B5B4D6981306}"/>
                                            </p:graphic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graphicEl>
                                              <a:dgm id="{70E4FD03-A23D-4E4E-8985-B5B4D6981306}"/>
                                            </p:graphic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graphicEl>
                                              <a:dgm id="{ACC394B5-7276-F244-82BB-CCD47B11D27A}"/>
                                            </p:graphicEl>
                                          </p:spTgt>
                                        </p:tgtEl>
                                        <p:attrNameLst>
                                          <p:attrName>style.visibility</p:attrName>
                                        </p:attrNameLst>
                                      </p:cBhvr>
                                      <p:to>
                                        <p:strVal val="visible"/>
                                      </p:to>
                                    </p:set>
                                    <p:anim calcmode="lin" valueType="num">
                                      <p:cBhvr additive="base">
                                        <p:cTn id="17" dur="500" fill="hold"/>
                                        <p:tgtEl>
                                          <p:spTgt spid="6">
                                            <p:graphicEl>
                                              <a:dgm id="{ACC394B5-7276-F244-82BB-CCD47B11D27A}"/>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graphicEl>
                                              <a:dgm id="{ACC394B5-7276-F244-82BB-CCD47B11D27A}"/>
                                            </p:graphic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graphicEl>
                                              <a:dgm id="{6532B343-DE57-C347-BB03-DEE01DB43D9A}"/>
                                            </p:graphicEl>
                                          </p:spTgt>
                                        </p:tgtEl>
                                        <p:attrNameLst>
                                          <p:attrName>style.visibility</p:attrName>
                                        </p:attrNameLst>
                                      </p:cBhvr>
                                      <p:to>
                                        <p:strVal val="visible"/>
                                      </p:to>
                                    </p:set>
                                    <p:anim calcmode="lin" valueType="num">
                                      <p:cBhvr additive="base">
                                        <p:cTn id="23" dur="500" fill="hold"/>
                                        <p:tgtEl>
                                          <p:spTgt spid="6">
                                            <p:graphicEl>
                                              <a:dgm id="{6532B343-DE57-C347-BB03-DEE01DB43D9A}"/>
                                            </p:graphic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graphicEl>
                                              <a:dgm id="{6532B343-DE57-C347-BB03-DEE01DB43D9A}"/>
                                            </p:graphic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graphicEl>
                                              <a:dgm id="{05C8ADDE-D66E-DA46-B9F5-4EE27C8DB528}"/>
                                            </p:graphicEl>
                                          </p:spTgt>
                                        </p:tgtEl>
                                        <p:attrNameLst>
                                          <p:attrName>style.visibility</p:attrName>
                                        </p:attrNameLst>
                                      </p:cBhvr>
                                      <p:to>
                                        <p:strVal val="visible"/>
                                      </p:to>
                                    </p:set>
                                    <p:anim calcmode="lin" valueType="num">
                                      <p:cBhvr additive="base">
                                        <p:cTn id="27" dur="500" fill="hold"/>
                                        <p:tgtEl>
                                          <p:spTgt spid="6">
                                            <p:graphicEl>
                                              <a:dgm id="{05C8ADDE-D66E-DA46-B9F5-4EE27C8DB528}"/>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graphicEl>
                                              <a:dgm id="{05C8ADDE-D66E-DA46-B9F5-4EE27C8DB528}"/>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3">
            <a:extLst>
              <a:ext uri="{FF2B5EF4-FFF2-40B4-BE49-F238E27FC236}">
                <a16:creationId xmlns:a16="http://schemas.microsoft.com/office/drawing/2014/main" id="{C38CD1F2-2CDE-4B42-BB23-EC7686F92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15">
            <a:extLst>
              <a:ext uri="{FF2B5EF4-FFF2-40B4-BE49-F238E27FC236}">
                <a16:creationId xmlns:a16="http://schemas.microsoft.com/office/drawing/2014/main" id="{E9827173-10F7-4BE6-8CC8-39A46D781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17">
            <a:extLst>
              <a:ext uri="{FF2B5EF4-FFF2-40B4-BE49-F238E27FC236}">
                <a16:creationId xmlns:a16="http://schemas.microsoft.com/office/drawing/2014/main" id="{60FB2829-9E66-4DBD-BC15-FC5D73246DD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19" name="Oval 18">
              <a:extLst>
                <a:ext uri="{FF2B5EF4-FFF2-40B4-BE49-F238E27FC236}">
                  <a16:creationId xmlns:a16="http://schemas.microsoft.com/office/drawing/2014/main" id="{E9EE2A32-8611-4375-B6B1-468FAD6825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19">
              <a:extLst>
                <a:ext uri="{FF2B5EF4-FFF2-40B4-BE49-F238E27FC236}">
                  <a16:creationId xmlns:a16="http://schemas.microsoft.com/office/drawing/2014/main" id="{C77E1DA0-3927-4F35-B8A3-D5D5563757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7BAA08B-588E-406F-899B-A6A7FCFBE5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8AA7C41-B331-402E-9453-95B3B82735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Oval 22">
              <a:extLst>
                <a:ext uri="{FF2B5EF4-FFF2-40B4-BE49-F238E27FC236}">
                  <a16:creationId xmlns:a16="http://schemas.microsoft.com/office/drawing/2014/main" id="{A7060B3E-946D-4885-9B86-1D445209E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3046747-F284-4990-9ECA-3DF2C6E08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21301226-F3C6-4744-94AE-2460B381D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5134425-131C-5B5D-3CBE-548D74108A1B}"/>
              </a:ext>
            </a:extLst>
          </p:cNvPr>
          <p:cNvSpPr>
            <a:spLocks noGrp="1"/>
          </p:cNvSpPr>
          <p:nvPr>
            <p:ph type="title"/>
          </p:nvPr>
        </p:nvSpPr>
        <p:spPr>
          <a:xfrm>
            <a:off x="629640" y="630935"/>
            <a:ext cx="5107366" cy="2096769"/>
          </a:xfrm>
          <a:noFill/>
        </p:spPr>
        <p:txBody>
          <a:bodyPr vert="horz" lIns="91440" tIns="45720" rIns="91440" bIns="45720" rtlCol="0" anchor="t">
            <a:normAutofit/>
          </a:bodyPr>
          <a:lstStyle/>
          <a:p>
            <a:r>
              <a:rPr lang="en-US" sz="4800" kern="1200" dirty="0">
                <a:solidFill>
                  <a:schemeClr val="bg1"/>
                </a:solidFill>
                <a:latin typeface="+mj-lt"/>
                <a:ea typeface="+mj-ea"/>
                <a:cs typeface="+mj-cs"/>
              </a:rPr>
              <a:t>Mean Spectrograms by Genre</a:t>
            </a:r>
          </a:p>
        </p:txBody>
      </p:sp>
      <p:sp>
        <p:nvSpPr>
          <p:cNvPr id="28" name="Rectangle 27">
            <a:extLst>
              <a:ext uri="{FF2B5EF4-FFF2-40B4-BE49-F238E27FC236}">
                <a16:creationId xmlns:a16="http://schemas.microsoft.com/office/drawing/2014/main" id="{4EC57637-D435-4155-993A-0E3A8BBBA5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0B81AE96-B9C7-4679-BC62-F2C79F2E8F3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1" name="Straight Connector 30">
              <a:extLst>
                <a:ext uri="{FF2B5EF4-FFF2-40B4-BE49-F238E27FC236}">
                  <a16:creationId xmlns:a16="http://schemas.microsoft.com/office/drawing/2014/main" id="{BD4225F6-B312-47D5-8299-988BD17E0E6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3C04A86-BCAE-473C-B18D-88FD5627C4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CCD134-9351-4847-8741-FF5EAB4705B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1470C83-08EE-4959-BA0A-F8846F524E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9" name="CasellaDiTesto 8">
            <a:extLst>
              <a:ext uri="{FF2B5EF4-FFF2-40B4-BE49-F238E27FC236}">
                <a16:creationId xmlns:a16="http://schemas.microsoft.com/office/drawing/2014/main" id="{EA16F81E-64A7-0EE6-8D02-BBCF3FEAB766}"/>
              </a:ext>
            </a:extLst>
          </p:cNvPr>
          <p:cNvSpPr txBox="1"/>
          <p:nvPr/>
        </p:nvSpPr>
        <p:spPr>
          <a:xfrm>
            <a:off x="6096976" y="1300572"/>
            <a:ext cx="5266365" cy="1110150"/>
          </a:xfrm>
          <a:prstGeom prst="rect">
            <a:avLst/>
          </a:prstGeom>
          <a:noFill/>
        </p:spPr>
        <p:txBody>
          <a:bodyPr vert="horz" lIns="91440" tIns="45720" rIns="91440" bIns="45720" rtlCol="0" anchor="t">
            <a:normAutofit/>
          </a:bodyPr>
          <a:lstStyle/>
          <a:p>
            <a:pPr marL="342900" indent="-342900">
              <a:lnSpc>
                <a:spcPct val="90000"/>
              </a:lnSpc>
              <a:spcBef>
                <a:spcPts val="1000"/>
              </a:spcBef>
              <a:buFont typeface="Arial" panose="020B0604020202020204" pitchFamily="34" charset="0"/>
              <a:buChar char="•"/>
            </a:pPr>
            <a:r>
              <a:rPr lang="en-US" sz="2400" kern="1200" dirty="0">
                <a:solidFill>
                  <a:schemeClr val="bg1"/>
                </a:solidFill>
                <a:latin typeface="+mn-lt"/>
                <a:ea typeface="+mn-ea"/>
                <a:cs typeface="+mn-cs"/>
              </a:rPr>
              <a:t>The differences between the various genres </a:t>
            </a:r>
            <a:r>
              <a:rPr lang="en-US" sz="2400" dirty="0">
                <a:solidFill>
                  <a:schemeClr val="bg1"/>
                </a:solidFill>
              </a:rPr>
              <a:t>are clear</a:t>
            </a:r>
            <a:r>
              <a:rPr lang="en-US" sz="2400" kern="1200" dirty="0">
                <a:solidFill>
                  <a:schemeClr val="bg1"/>
                </a:solidFill>
                <a:latin typeface="+mn-lt"/>
                <a:ea typeface="+mn-ea"/>
                <a:cs typeface="+mn-cs"/>
              </a:rPr>
              <a:t> in some cases and </a:t>
            </a:r>
            <a:r>
              <a:rPr lang="en-US" sz="2400" dirty="0">
                <a:solidFill>
                  <a:schemeClr val="bg1"/>
                </a:solidFill>
              </a:rPr>
              <a:t>less </a:t>
            </a:r>
            <a:r>
              <a:rPr lang="en-US" sz="2400" kern="1200" dirty="0">
                <a:solidFill>
                  <a:schemeClr val="bg1"/>
                </a:solidFill>
                <a:latin typeface="+mn-lt"/>
                <a:ea typeface="+mn-ea"/>
                <a:cs typeface="+mn-cs"/>
              </a:rPr>
              <a:t>significant in </a:t>
            </a:r>
            <a:r>
              <a:rPr lang="en-US" sz="2400" dirty="0">
                <a:solidFill>
                  <a:schemeClr val="bg1"/>
                </a:solidFill>
              </a:rPr>
              <a:t>others</a:t>
            </a:r>
            <a:r>
              <a:rPr lang="en-US" sz="2400" kern="1200" dirty="0">
                <a:solidFill>
                  <a:schemeClr val="bg1"/>
                </a:solidFill>
                <a:latin typeface="+mn-lt"/>
                <a:ea typeface="+mn-ea"/>
                <a:cs typeface="+mn-cs"/>
              </a:rPr>
              <a:t>.</a:t>
            </a:r>
          </a:p>
        </p:txBody>
      </p:sp>
      <p:grpSp>
        <p:nvGrpSpPr>
          <p:cNvPr id="36" name="Group 35">
            <a:extLst>
              <a:ext uri="{FF2B5EF4-FFF2-40B4-BE49-F238E27FC236}">
                <a16:creationId xmlns:a16="http://schemas.microsoft.com/office/drawing/2014/main" id="{DBFD3A89-3666-47FE-913F-6C75228F5D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7" name="Straight Connector 36">
              <a:extLst>
                <a:ext uri="{FF2B5EF4-FFF2-40B4-BE49-F238E27FC236}">
                  <a16:creationId xmlns:a16="http://schemas.microsoft.com/office/drawing/2014/main" id="{AD6B60E5-039C-4E82-9B5C-984D6C46E1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3D05E89-A5D2-4DC0-B6B1-298EF0EF0A4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37967A-8AB7-47D5-A75E-6341730E995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A068AD4-624D-4314-8C86-A3C0C3378C8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4" name="Immagine 3" descr="Immagine che contiene testo, schermata, Policromia, Rettangolo&#10;&#10;Descrizione generata automaticamente">
            <a:extLst>
              <a:ext uri="{FF2B5EF4-FFF2-40B4-BE49-F238E27FC236}">
                <a16:creationId xmlns:a16="http://schemas.microsoft.com/office/drawing/2014/main" id="{A1453D87-2F8A-0946-16EE-163B03137FE4}"/>
              </a:ext>
            </a:extLst>
          </p:cNvPr>
          <p:cNvPicPr>
            <a:picLocks noChangeAspect="1"/>
          </p:cNvPicPr>
          <p:nvPr/>
        </p:nvPicPr>
        <p:blipFill>
          <a:blip r:embed="rId2"/>
          <a:stretch>
            <a:fillRect/>
          </a:stretch>
        </p:blipFill>
        <p:spPr>
          <a:xfrm>
            <a:off x="648425" y="2910705"/>
            <a:ext cx="10825999" cy="3220734"/>
          </a:xfrm>
          <a:prstGeom prst="rect">
            <a:avLst/>
          </a:prstGeom>
        </p:spPr>
      </p:pic>
      <p:grpSp>
        <p:nvGrpSpPr>
          <p:cNvPr id="42" name="Group 41">
            <a:extLst>
              <a:ext uri="{FF2B5EF4-FFF2-40B4-BE49-F238E27FC236}">
                <a16:creationId xmlns:a16="http://schemas.microsoft.com/office/drawing/2014/main" id="{ACA2F7C3-1A69-44EE-A8B6-A4552E2C849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5716" y="3029889"/>
            <a:ext cx="304800" cy="429768"/>
            <a:chOff x="215328" y="-46937"/>
            <a:chExt cx="304800" cy="2773841"/>
          </a:xfrm>
        </p:grpSpPr>
        <p:cxnSp>
          <p:nvCxnSpPr>
            <p:cNvPr id="43" name="Straight Connector 42">
              <a:extLst>
                <a:ext uri="{FF2B5EF4-FFF2-40B4-BE49-F238E27FC236}">
                  <a16:creationId xmlns:a16="http://schemas.microsoft.com/office/drawing/2014/main" id="{6E44AF4D-8873-43B3-8E29-803B7720EA9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AE89E8A-BD14-4974-818A-D8382DCD4D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21B80B9-448B-4363-9DD7-C074AB2AD7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7DA34E7-83FB-4CAA-94F3-CEF0869076A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98007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par>
                                <p:cTn id="9" presetID="1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1" name="Oval 30">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Oval 34">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8" name="Rectangle 3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1" name="Straight Connector 4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47" name="Straight Connector 46">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2" name="Rectangle 51">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5" name="Straight Connector 54">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olo 1">
            <a:extLst>
              <a:ext uri="{FF2B5EF4-FFF2-40B4-BE49-F238E27FC236}">
                <a16:creationId xmlns:a16="http://schemas.microsoft.com/office/drawing/2014/main" id="{B512FBE8-1912-A9CE-973F-48FF484FCB81}"/>
              </a:ext>
            </a:extLst>
          </p:cNvPr>
          <p:cNvSpPr>
            <a:spLocks noGrp="1"/>
          </p:cNvSpPr>
          <p:nvPr>
            <p:ph type="title"/>
          </p:nvPr>
        </p:nvSpPr>
        <p:spPr>
          <a:xfrm>
            <a:off x="5861027" y="867962"/>
            <a:ext cx="4569060" cy="1215102"/>
          </a:xfrm>
          <a:noFill/>
        </p:spPr>
        <p:txBody>
          <a:bodyPr anchor="t">
            <a:normAutofit/>
          </a:bodyPr>
          <a:lstStyle/>
          <a:p>
            <a:r>
              <a:rPr lang="it-IT" sz="4800" dirty="0">
                <a:solidFill>
                  <a:schemeClr val="bg1"/>
                </a:solidFill>
              </a:rPr>
              <a:t>The Architecture</a:t>
            </a:r>
          </a:p>
        </p:txBody>
      </p:sp>
      <p:sp>
        <p:nvSpPr>
          <p:cNvPr id="3" name="Segnaposto contenuto 2">
            <a:extLst>
              <a:ext uri="{FF2B5EF4-FFF2-40B4-BE49-F238E27FC236}">
                <a16:creationId xmlns:a16="http://schemas.microsoft.com/office/drawing/2014/main" id="{EF539400-F813-A468-F139-D4F9FCD8915D}"/>
              </a:ext>
            </a:extLst>
          </p:cNvPr>
          <p:cNvSpPr>
            <a:spLocks noGrp="1"/>
          </p:cNvSpPr>
          <p:nvPr>
            <p:ph idx="1"/>
          </p:nvPr>
        </p:nvSpPr>
        <p:spPr>
          <a:xfrm>
            <a:off x="5855535" y="2368877"/>
            <a:ext cx="5674105" cy="1215109"/>
          </a:xfrm>
          <a:noFill/>
        </p:spPr>
        <p:txBody>
          <a:bodyPr vert="horz" lIns="91440" tIns="45720" rIns="91440" bIns="45720" rtlCol="0" anchor="t">
            <a:normAutofit/>
          </a:bodyPr>
          <a:lstStyle/>
          <a:p>
            <a:pPr marL="0" indent="0">
              <a:buNone/>
            </a:pPr>
            <a:r>
              <a:rPr lang="it-IT" sz="1800" dirty="0" err="1">
                <a:solidFill>
                  <a:schemeClr val="bg1"/>
                </a:solidFill>
              </a:rPr>
              <a:t>Composed</a:t>
            </a:r>
            <a:r>
              <a:rPr lang="it-IT" sz="1800" dirty="0">
                <a:solidFill>
                  <a:schemeClr val="bg1"/>
                </a:solidFill>
              </a:rPr>
              <a:t> by:</a:t>
            </a:r>
          </a:p>
          <a:p>
            <a:pPr marL="342900" indent="-342900">
              <a:buFont typeface="+mj-lt"/>
              <a:buAutoNum type="arabicPeriod"/>
            </a:pPr>
            <a:r>
              <a:rPr lang="it-IT" sz="1800" dirty="0" err="1">
                <a:solidFill>
                  <a:schemeClr val="bg1"/>
                </a:solidFill>
              </a:rPr>
              <a:t>UNet</a:t>
            </a:r>
            <a:r>
              <a:rPr lang="it-IT" sz="1800" dirty="0">
                <a:solidFill>
                  <a:schemeClr val="bg1"/>
                </a:solidFill>
              </a:rPr>
              <a:t>: </a:t>
            </a:r>
            <a:r>
              <a:rPr lang="it-IT" sz="1800" dirty="0" err="1">
                <a:solidFill>
                  <a:schemeClr val="bg1"/>
                </a:solidFill>
              </a:rPr>
              <a:t>extract</a:t>
            </a:r>
            <a:r>
              <a:rPr lang="it-IT" sz="1800" dirty="0">
                <a:solidFill>
                  <a:schemeClr val="bg1"/>
                </a:solidFill>
              </a:rPr>
              <a:t> fine </a:t>
            </a:r>
            <a:r>
              <a:rPr lang="it-IT" sz="1800" dirty="0" err="1">
                <a:solidFill>
                  <a:schemeClr val="bg1"/>
                </a:solidFill>
              </a:rPr>
              <a:t>grained</a:t>
            </a:r>
            <a:r>
              <a:rPr lang="it-IT" sz="1800" dirty="0">
                <a:solidFill>
                  <a:schemeClr val="bg1"/>
                </a:solidFill>
              </a:rPr>
              <a:t> features</a:t>
            </a:r>
          </a:p>
          <a:p>
            <a:pPr marL="342900" indent="-342900">
              <a:buFont typeface="+mj-lt"/>
              <a:buAutoNum type="arabicPeriod"/>
            </a:pPr>
            <a:r>
              <a:rPr lang="it-IT" sz="1800" dirty="0" err="1">
                <a:solidFill>
                  <a:schemeClr val="bg1"/>
                </a:solidFill>
              </a:rPr>
              <a:t>Parallel</a:t>
            </a:r>
            <a:r>
              <a:rPr lang="it-IT" sz="1800" dirty="0">
                <a:solidFill>
                  <a:schemeClr val="bg1"/>
                </a:solidFill>
              </a:rPr>
              <a:t> </a:t>
            </a:r>
            <a:r>
              <a:rPr lang="it-IT" sz="1800" dirty="0" err="1">
                <a:solidFill>
                  <a:schemeClr val="bg1"/>
                </a:solidFill>
              </a:rPr>
              <a:t>Convolutions</a:t>
            </a:r>
            <a:r>
              <a:rPr lang="it-IT" sz="1800" dirty="0">
                <a:solidFill>
                  <a:schemeClr val="bg1"/>
                </a:solidFill>
              </a:rPr>
              <a:t>: </a:t>
            </a:r>
            <a:r>
              <a:rPr lang="it-IT" sz="1800" dirty="0" err="1">
                <a:solidFill>
                  <a:schemeClr val="bg1"/>
                </a:solidFill>
              </a:rPr>
              <a:t>analyse</a:t>
            </a:r>
            <a:r>
              <a:rPr lang="it-IT" sz="1800" dirty="0">
                <a:solidFill>
                  <a:schemeClr val="bg1"/>
                </a:solidFill>
              </a:rPr>
              <a:t> features</a:t>
            </a:r>
          </a:p>
        </p:txBody>
      </p:sp>
      <p:pic>
        <p:nvPicPr>
          <p:cNvPr id="5" name="Immagine 4" descr="Immagine che contiene schizzo, testo, diagramma, disegno&#10;&#10;Descrizione generata automaticamente">
            <a:extLst>
              <a:ext uri="{FF2B5EF4-FFF2-40B4-BE49-F238E27FC236}">
                <a16:creationId xmlns:a16="http://schemas.microsoft.com/office/drawing/2014/main" id="{59247F0A-5CB3-0129-2256-AA85CC8F6B47}"/>
              </a:ext>
            </a:extLst>
          </p:cNvPr>
          <p:cNvPicPr>
            <a:picLocks noChangeAspect="1"/>
          </p:cNvPicPr>
          <p:nvPr/>
        </p:nvPicPr>
        <p:blipFill>
          <a:blip r:embed="rId2"/>
          <a:stretch>
            <a:fillRect/>
          </a:stretch>
        </p:blipFill>
        <p:spPr>
          <a:xfrm rot="5400000">
            <a:off x="-533976" y="2715839"/>
            <a:ext cx="5056909" cy="1466734"/>
          </a:xfrm>
          <a:prstGeom prst="rect">
            <a:avLst/>
          </a:prstGeom>
        </p:spPr>
      </p:pic>
      <p:pic>
        <p:nvPicPr>
          <p:cNvPr id="6" name="Immagine 5" descr="Immagine che contiene testo, diagramma, Piano, bianco e nero&#10;&#10;Descrizione generata automaticamente">
            <a:extLst>
              <a:ext uri="{FF2B5EF4-FFF2-40B4-BE49-F238E27FC236}">
                <a16:creationId xmlns:a16="http://schemas.microsoft.com/office/drawing/2014/main" id="{29E2AE0A-B901-3631-EBA7-CD55517A1BE1}"/>
              </a:ext>
            </a:extLst>
          </p:cNvPr>
          <p:cNvPicPr>
            <a:picLocks noChangeAspect="1"/>
          </p:cNvPicPr>
          <p:nvPr/>
        </p:nvPicPr>
        <p:blipFill>
          <a:blip r:embed="rId3"/>
          <a:stretch>
            <a:fillRect/>
          </a:stretch>
        </p:blipFill>
        <p:spPr>
          <a:xfrm>
            <a:off x="2949131" y="915555"/>
            <a:ext cx="1467736" cy="5096163"/>
          </a:xfrm>
          <a:prstGeom prst="rect">
            <a:avLst/>
          </a:prstGeom>
        </p:spPr>
      </p:pic>
    </p:spTree>
    <p:extLst>
      <p:ext uri="{BB962C8B-B14F-4D97-AF65-F5344CB8AC3E}">
        <p14:creationId xmlns:p14="http://schemas.microsoft.com/office/powerpoint/2010/main" val="869078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A3EFF7B1-6CB7-47D1-AD37-B870CA2B21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FA2962B-21B6-4689-A95D-A8FF6ADE47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bg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745280D-ED36-41FE-8EB1-CE597C99CF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17348" y="774914"/>
            <a:ext cx="304800" cy="429768"/>
            <a:chOff x="215328" y="-46937"/>
            <a:chExt cx="304800" cy="2773841"/>
          </a:xfrm>
        </p:grpSpPr>
        <p:cxnSp>
          <p:nvCxnSpPr>
            <p:cNvPr id="23" name="Straight Connector 22">
              <a:extLst>
                <a:ext uri="{FF2B5EF4-FFF2-40B4-BE49-F238E27FC236}">
                  <a16:creationId xmlns:a16="http://schemas.microsoft.com/office/drawing/2014/main" id="{3D26CEB3-5AE4-4088-AD63-396DB50F28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AA9279A-AD34-474C-834E-6BF658144A5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B3589559-7D9A-4ECD-90BB-A5565E2DAE7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01B1A71-DCEA-4EB2-8133-98A2CD6F098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80E95A5C-1E97-41C3-9DEC-245FF6DEBF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9" name="Oval 28">
              <a:extLst>
                <a:ext uri="{FF2B5EF4-FFF2-40B4-BE49-F238E27FC236}">
                  <a16:creationId xmlns:a16="http://schemas.microsoft.com/office/drawing/2014/main" id="{8D3C3374-C720-4FCD-B6CD-AEF1D1A61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639E2EF-4D23-4EA3-B29E-D6362FF722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30820A4-6CEA-4BF7-8DE4-F5B2D2EB23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320E002-8AED-4D4F-A104-0585FFFB9A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Oval 32">
              <a:extLst>
                <a:ext uri="{FF2B5EF4-FFF2-40B4-BE49-F238E27FC236}">
                  <a16:creationId xmlns:a16="http://schemas.microsoft.com/office/drawing/2014/main" id="{6A0BF3F3-3A09-42CE-9483-114BD01DD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233BD5C-DFC7-4EB7-B348-7C9B5B8D0A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Rectangle 35">
            <a:extLst>
              <a:ext uri="{FF2B5EF4-FFF2-40B4-BE49-F238E27FC236}">
                <a16:creationId xmlns:a16="http://schemas.microsoft.com/office/drawing/2014/main" id="{A00D2CE1-35C1-46E6-BD59-CEE668BD90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A58DCE86-9AE1-46D1-96D6-04B8B3EDF6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9" name="Straight Connector 38">
              <a:extLst>
                <a:ext uri="{FF2B5EF4-FFF2-40B4-BE49-F238E27FC236}">
                  <a16:creationId xmlns:a16="http://schemas.microsoft.com/office/drawing/2014/main" id="{89B74739-D423-4F25-A976-0A6CD86D17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6018E700-FF08-42AA-9237-24E7A74AD3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6B3488A-8A55-403E-B9C9-75AFA0CF53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15089B9D-BA8D-4A64-B95F-33940D9D68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4" name="Rectangle 43">
            <a:extLst>
              <a:ext uri="{FF2B5EF4-FFF2-40B4-BE49-F238E27FC236}">
                <a16:creationId xmlns:a16="http://schemas.microsoft.com/office/drawing/2014/main" id="{E18403B7-F2C7-4C07-8522-21C31910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23B58CC6-A99E-43AF-A467-256F19287FB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7" name="Straight Connector 46">
              <a:extLst>
                <a:ext uri="{FF2B5EF4-FFF2-40B4-BE49-F238E27FC236}">
                  <a16:creationId xmlns:a16="http://schemas.microsoft.com/office/drawing/2014/main" id="{8FE97852-3A18-4317-B17E-8C45174F96F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9D0BC6E-6D0B-4589-B1BF-372BAA38395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30B892E-E062-4B0A-B79E-E55D36EC9AE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D1A4DF9-C28A-4C0A-B273-702F0C4880F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olo 1">
            <a:extLst>
              <a:ext uri="{FF2B5EF4-FFF2-40B4-BE49-F238E27FC236}">
                <a16:creationId xmlns:a16="http://schemas.microsoft.com/office/drawing/2014/main" id="{228C523C-83ED-3648-1FF3-4CFA0D2C05B6}"/>
              </a:ext>
            </a:extLst>
          </p:cNvPr>
          <p:cNvSpPr>
            <a:spLocks noGrp="1"/>
          </p:cNvSpPr>
          <p:nvPr>
            <p:ph type="title"/>
          </p:nvPr>
        </p:nvSpPr>
        <p:spPr>
          <a:xfrm>
            <a:off x="630936" y="495992"/>
            <a:ext cx="4195140" cy="5638831"/>
          </a:xfrm>
          <a:noFill/>
        </p:spPr>
        <p:txBody>
          <a:bodyPr anchor="ctr">
            <a:normAutofit/>
          </a:bodyPr>
          <a:lstStyle/>
          <a:p>
            <a:r>
              <a:rPr lang="it-IT" sz="4800" dirty="0"/>
              <a:t>The </a:t>
            </a:r>
            <a:r>
              <a:rPr lang="it-IT" sz="4800" dirty="0" err="1"/>
              <a:t>Difficulties</a:t>
            </a:r>
            <a:endParaRPr lang="it-IT" sz="4800" dirty="0"/>
          </a:p>
        </p:txBody>
      </p:sp>
      <p:graphicFrame>
        <p:nvGraphicFramePr>
          <p:cNvPr id="5" name="Segnaposto contenuto 2">
            <a:extLst>
              <a:ext uri="{FF2B5EF4-FFF2-40B4-BE49-F238E27FC236}">
                <a16:creationId xmlns:a16="http://schemas.microsoft.com/office/drawing/2014/main" id="{D1F29D9F-9D4D-FA00-C451-36FF193933CC}"/>
              </a:ext>
            </a:extLst>
          </p:cNvPr>
          <p:cNvGraphicFramePr>
            <a:graphicFrameLocks noGrp="1"/>
          </p:cNvGraphicFramePr>
          <p:nvPr>
            <p:ph idx="1"/>
            <p:extLst>
              <p:ext uri="{D42A27DB-BD31-4B8C-83A1-F6EECF244321}">
                <p14:modId xmlns:p14="http://schemas.microsoft.com/office/powerpoint/2010/main" val="2323220736"/>
              </p:ext>
            </p:extLst>
          </p:nvPr>
        </p:nvGraphicFramePr>
        <p:xfrm>
          <a:off x="4915947" y="495992"/>
          <a:ext cx="6253722" cy="59759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779589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5">
                                            <p:graphicEl>
                                              <a:dgm id="{0D7E864E-EA3A-8642-9848-580679337269}"/>
                                            </p:graphicEl>
                                          </p:spTgt>
                                        </p:tgtEl>
                                        <p:attrNameLst>
                                          <p:attrName>style.visibility</p:attrName>
                                        </p:attrNameLst>
                                      </p:cBhvr>
                                      <p:to>
                                        <p:strVal val="visible"/>
                                      </p:to>
                                    </p:set>
                                    <p:animEffect transition="in" filter="strips(downLeft)">
                                      <p:cBhvr>
                                        <p:cTn id="7" dur="500"/>
                                        <p:tgtEl>
                                          <p:spTgt spid="5">
                                            <p:graphicEl>
                                              <a:dgm id="{0D7E864E-EA3A-8642-9848-580679337269}"/>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5">
                                            <p:graphicEl>
                                              <a:dgm id="{AEBA5D9C-BCD9-914E-A1ED-9055E333F835}"/>
                                            </p:graphicEl>
                                          </p:spTgt>
                                        </p:tgtEl>
                                        <p:attrNameLst>
                                          <p:attrName>style.visibility</p:attrName>
                                        </p:attrNameLst>
                                      </p:cBhvr>
                                      <p:to>
                                        <p:strVal val="visible"/>
                                      </p:to>
                                    </p:set>
                                    <p:animEffect transition="in" filter="strips(downLeft)">
                                      <p:cBhvr>
                                        <p:cTn id="12" dur="500"/>
                                        <p:tgtEl>
                                          <p:spTgt spid="5">
                                            <p:graphicEl>
                                              <a:dgm id="{AEBA5D9C-BCD9-914E-A1ED-9055E333F835}"/>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5">
                                            <p:graphicEl>
                                              <a:dgm id="{F8F44761-109C-EB48-8D76-94FB03405184}"/>
                                            </p:graphicEl>
                                          </p:spTgt>
                                        </p:tgtEl>
                                        <p:attrNameLst>
                                          <p:attrName>style.visibility</p:attrName>
                                        </p:attrNameLst>
                                      </p:cBhvr>
                                      <p:to>
                                        <p:strVal val="visible"/>
                                      </p:to>
                                    </p:set>
                                    <p:animEffect transition="in" filter="strips(downLeft)">
                                      <p:cBhvr>
                                        <p:cTn id="17" dur="500"/>
                                        <p:tgtEl>
                                          <p:spTgt spid="5">
                                            <p:graphicEl>
                                              <a:dgm id="{F8F44761-109C-EB48-8D76-94FB0340518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5">
                                            <p:graphicEl>
                                              <a:dgm id="{D1F9A3DD-43EA-F84A-BE56-534B1EB9F80D}"/>
                                            </p:graphicEl>
                                          </p:spTgt>
                                        </p:tgtEl>
                                        <p:attrNameLst>
                                          <p:attrName>style.visibility</p:attrName>
                                        </p:attrNameLst>
                                      </p:cBhvr>
                                      <p:to>
                                        <p:strVal val="visible"/>
                                      </p:to>
                                    </p:set>
                                    <p:animEffect transition="in" filter="strips(downLeft)">
                                      <p:cBhvr>
                                        <p:cTn id="22" dur="500"/>
                                        <p:tgtEl>
                                          <p:spTgt spid="5">
                                            <p:graphicEl>
                                              <a:dgm id="{D1F9A3DD-43EA-F84A-BE56-534B1EB9F80D}"/>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5">
                                            <p:graphicEl>
                                              <a:dgm id="{293F4A9A-1ABC-8A4D-8663-07E6C446F323}"/>
                                            </p:graphicEl>
                                          </p:spTgt>
                                        </p:tgtEl>
                                        <p:attrNameLst>
                                          <p:attrName>style.visibility</p:attrName>
                                        </p:attrNameLst>
                                      </p:cBhvr>
                                      <p:to>
                                        <p:strVal val="visible"/>
                                      </p:to>
                                    </p:set>
                                    <p:animEffect transition="in" filter="strips(downLeft)">
                                      <p:cBhvr>
                                        <p:cTn id="27" dur="500"/>
                                        <p:tgtEl>
                                          <p:spTgt spid="5">
                                            <p:graphicEl>
                                              <a:dgm id="{293F4A9A-1ABC-8A4D-8663-07E6C446F32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4">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0">
            <a:extLst>
              <a:ext uri="{FF2B5EF4-FFF2-40B4-BE49-F238E27FC236}">
                <a16:creationId xmlns:a16="http://schemas.microsoft.com/office/drawing/2014/main" id="{73F34D72-2F68-1451-D57E-4D9FCD419130}"/>
              </a:ext>
            </a:extLst>
          </p:cNvPr>
          <p:cNvPicPr>
            <a:picLocks noChangeAspect="1"/>
          </p:cNvPicPr>
          <p:nvPr/>
        </p:nvPicPr>
        <p:blipFill rotWithShape="1">
          <a:blip r:embed="rId2">
            <a:alphaModFix amt="35000"/>
          </a:blip>
          <a:srcRect t="4205" b="11526"/>
          <a:stretch/>
        </p:blipFill>
        <p:spPr>
          <a:xfrm>
            <a:off x="20" y="10"/>
            <a:ext cx="12191980" cy="6857990"/>
          </a:xfrm>
          <a:prstGeom prst="rect">
            <a:avLst/>
          </a:prstGeom>
        </p:spPr>
      </p:pic>
      <p:sp>
        <p:nvSpPr>
          <p:cNvPr id="2" name="Titolo 1">
            <a:extLst>
              <a:ext uri="{FF2B5EF4-FFF2-40B4-BE49-F238E27FC236}">
                <a16:creationId xmlns:a16="http://schemas.microsoft.com/office/drawing/2014/main" id="{0FDCD9D4-303A-6E43-012F-0D5EFA832C9E}"/>
              </a:ext>
            </a:extLst>
          </p:cNvPr>
          <p:cNvSpPr>
            <a:spLocks noGrp="1"/>
          </p:cNvSpPr>
          <p:nvPr>
            <p:ph type="title"/>
          </p:nvPr>
        </p:nvSpPr>
        <p:spPr>
          <a:xfrm>
            <a:off x="838200" y="365125"/>
            <a:ext cx="10515600" cy="1325563"/>
          </a:xfrm>
        </p:spPr>
        <p:txBody>
          <a:bodyPr>
            <a:normAutofit/>
          </a:bodyPr>
          <a:lstStyle/>
          <a:p>
            <a:pPr algn="ctr"/>
            <a:r>
              <a:rPr lang="it-IT" dirty="0" err="1">
                <a:solidFill>
                  <a:srgbClr val="FFFFFF"/>
                </a:solidFill>
              </a:rPr>
              <a:t>Our</a:t>
            </a:r>
            <a:r>
              <a:rPr lang="it-IT" dirty="0">
                <a:solidFill>
                  <a:srgbClr val="FFFFFF"/>
                </a:solidFill>
              </a:rPr>
              <a:t> </a:t>
            </a:r>
            <a:r>
              <a:rPr lang="it-IT" dirty="0" err="1">
                <a:solidFill>
                  <a:srgbClr val="FFFFFF"/>
                </a:solidFill>
              </a:rPr>
              <a:t>Approach</a:t>
            </a:r>
            <a:endParaRPr lang="it-IT" dirty="0">
              <a:solidFill>
                <a:srgbClr val="FFFFFF"/>
              </a:solidFill>
            </a:endParaRPr>
          </a:p>
        </p:txBody>
      </p:sp>
      <p:graphicFrame>
        <p:nvGraphicFramePr>
          <p:cNvPr id="36" name="Segnaposto contenuto 2">
            <a:extLst>
              <a:ext uri="{FF2B5EF4-FFF2-40B4-BE49-F238E27FC236}">
                <a16:creationId xmlns:a16="http://schemas.microsoft.com/office/drawing/2014/main" id="{D12EAFEC-4D06-D597-7446-D02EEE34C247}"/>
              </a:ext>
            </a:extLst>
          </p:cNvPr>
          <p:cNvGraphicFramePr>
            <a:graphicFrameLocks/>
          </p:cNvGraphicFramePr>
          <p:nvPr>
            <p:extLst>
              <p:ext uri="{D42A27DB-BD31-4B8C-83A1-F6EECF244321}">
                <p14:modId xmlns:p14="http://schemas.microsoft.com/office/powerpoint/2010/main" val="1893111246"/>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816285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6">
                                            <p:graphicEl>
                                              <a:dgm id="{0AD0A52A-DE98-4ADB-9EAD-9CD0EFD22515}"/>
                                            </p:graphicEl>
                                          </p:spTgt>
                                        </p:tgtEl>
                                        <p:attrNameLst>
                                          <p:attrName>style.visibility</p:attrName>
                                        </p:attrNameLst>
                                      </p:cBhvr>
                                      <p:to>
                                        <p:strVal val="visible"/>
                                      </p:to>
                                    </p:set>
                                    <p:anim calcmode="lin" valueType="num">
                                      <p:cBhvr>
                                        <p:cTn id="7" dur="500" fill="hold"/>
                                        <p:tgtEl>
                                          <p:spTgt spid="36">
                                            <p:graphicEl>
                                              <a:dgm id="{0AD0A52A-DE98-4ADB-9EAD-9CD0EFD22515}"/>
                                            </p:graphicEl>
                                          </p:spTgt>
                                        </p:tgtEl>
                                        <p:attrNameLst>
                                          <p:attrName>ppt_w</p:attrName>
                                        </p:attrNameLst>
                                      </p:cBhvr>
                                      <p:tavLst>
                                        <p:tav tm="0">
                                          <p:val>
                                            <p:fltVal val="0"/>
                                          </p:val>
                                        </p:tav>
                                        <p:tav tm="100000">
                                          <p:val>
                                            <p:strVal val="#ppt_w"/>
                                          </p:val>
                                        </p:tav>
                                      </p:tavLst>
                                    </p:anim>
                                    <p:anim calcmode="lin" valueType="num">
                                      <p:cBhvr>
                                        <p:cTn id="8" dur="500" fill="hold"/>
                                        <p:tgtEl>
                                          <p:spTgt spid="36">
                                            <p:graphicEl>
                                              <a:dgm id="{0AD0A52A-DE98-4ADB-9EAD-9CD0EFD22515}"/>
                                            </p:graphicEl>
                                          </p:spTgt>
                                        </p:tgtEl>
                                        <p:attrNameLst>
                                          <p:attrName>ppt_h</p:attrName>
                                        </p:attrNameLst>
                                      </p:cBhvr>
                                      <p:tavLst>
                                        <p:tav tm="0">
                                          <p:val>
                                            <p:fltVal val="0"/>
                                          </p:val>
                                        </p:tav>
                                        <p:tav tm="100000">
                                          <p:val>
                                            <p:strVal val="#ppt_h"/>
                                          </p:val>
                                        </p:tav>
                                      </p:tavLst>
                                    </p:anim>
                                    <p:animEffect transition="in" filter="fade">
                                      <p:cBhvr>
                                        <p:cTn id="9" dur="500"/>
                                        <p:tgtEl>
                                          <p:spTgt spid="36">
                                            <p:graphicEl>
                                              <a:dgm id="{0AD0A52A-DE98-4ADB-9EAD-9CD0EFD22515}"/>
                                            </p:graphic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6">
                                            <p:graphicEl>
                                              <a:dgm id="{622DC007-743A-46B1-8259-086F7468A167}"/>
                                            </p:graphicEl>
                                          </p:spTgt>
                                        </p:tgtEl>
                                        <p:attrNameLst>
                                          <p:attrName>style.visibility</p:attrName>
                                        </p:attrNameLst>
                                      </p:cBhvr>
                                      <p:to>
                                        <p:strVal val="visible"/>
                                      </p:to>
                                    </p:set>
                                    <p:anim calcmode="lin" valueType="num">
                                      <p:cBhvr>
                                        <p:cTn id="12" dur="500" fill="hold"/>
                                        <p:tgtEl>
                                          <p:spTgt spid="36">
                                            <p:graphicEl>
                                              <a:dgm id="{622DC007-743A-46B1-8259-086F7468A167}"/>
                                            </p:graphicEl>
                                          </p:spTgt>
                                        </p:tgtEl>
                                        <p:attrNameLst>
                                          <p:attrName>ppt_w</p:attrName>
                                        </p:attrNameLst>
                                      </p:cBhvr>
                                      <p:tavLst>
                                        <p:tav tm="0">
                                          <p:val>
                                            <p:fltVal val="0"/>
                                          </p:val>
                                        </p:tav>
                                        <p:tav tm="100000">
                                          <p:val>
                                            <p:strVal val="#ppt_w"/>
                                          </p:val>
                                        </p:tav>
                                      </p:tavLst>
                                    </p:anim>
                                    <p:anim calcmode="lin" valueType="num">
                                      <p:cBhvr>
                                        <p:cTn id="13" dur="500" fill="hold"/>
                                        <p:tgtEl>
                                          <p:spTgt spid="36">
                                            <p:graphicEl>
                                              <a:dgm id="{622DC007-743A-46B1-8259-086F7468A167}"/>
                                            </p:graphicEl>
                                          </p:spTgt>
                                        </p:tgtEl>
                                        <p:attrNameLst>
                                          <p:attrName>ppt_h</p:attrName>
                                        </p:attrNameLst>
                                      </p:cBhvr>
                                      <p:tavLst>
                                        <p:tav tm="0">
                                          <p:val>
                                            <p:fltVal val="0"/>
                                          </p:val>
                                        </p:tav>
                                        <p:tav tm="100000">
                                          <p:val>
                                            <p:strVal val="#ppt_h"/>
                                          </p:val>
                                        </p:tav>
                                      </p:tavLst>
                                    </p:anim>
                                    <p:animEffect transition="in" filter="fade">
                                      <p:cBhvr>
                                        <p:cTn id="14" dur="500"/>
                                        <p:tgtEl>
                                          <p:spTgt spid="36">
                                            <p:graphicEl>
                                              <a:dgm id="{622DC007-743A-46B1-8259-086F7468A167}"/>
                                            </p:graphic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6">
                                            <p:graphicEl>
                                              <a:dgm id="{EAD6125C-A2A7-429E-B061-926F5FF0BBC6}"/>
                                            </p:graphicEl>
                                          </p:spTgt>
                                        </p:tgtEl>
                                        <p:attrNameLst>
                                          <p:attrName>style.visibility</p:attrName>
                                        </p:attrNameLst>
                                      </p:cBhvr>
                                      <p:to>
                                        <p:strVal val="visible"/>
                                      </p:to>
                                    </p:set>
                                    <p:anim calcmode="lin" valueType="num">
                                      <p:cBhvr>
                                        <p:cTn id="17" dur="500" fill="hold"/>
                                        <p:tgtEl>
                                          <p:spTgt spid="36">
                                            <p:graphicEl>
                                              <a:dgm id="{EAD6125C-A2A7-429E-B061-926F5FF0BBC6}"/>
                                            </p:graphicEl>
                                          </p:spTgt>
                                        </p:tgtEl>
                                        <p:attrNameLst>
                                          <p:attrName>ppt_w</p:attrName>
                                        </p:attrNameLst>
                                      </p:cBhvr>
                                      <p:tavLst>
                                        <p:tav tm="0">
                                          <p:val>
                                            <p:fltVal val="0"/>
                                          </p:val>
                                        </p:tav>
                                        <p:tav tm="100000">
                                          <p:val>
                                            <p:strVal val="#ppt_w"/>
                                          </p:val>
                                        </p:tav>
                                      </p:tavLst>
                                    </p:anim>
                                    <p:anim calcmode="lin" valueType="num">
                                      <p:cBhvr>
                                        <p:cTn id="18" dur="500" fill="hold"/>
                                        <p:tgtEl>
                                          <p:spTgt spid="36">
                                            <p:graphicEl>
                                              <a:dgm id="{EAD6125C-A2A7-429E-B061-926F5FF0BBC6}"/>
                                            </p:graphicEl>
                                          </p:spTgt>
                                        </p:tgtEl>
                                        <p:attrNameLst>
                                          <p:attrName>ppt_h</p:attrName>
                                        </p:attrNameLst>
                                      </p:cBhvr>
                                      <p:tavLst>
                                        <p:tav tm="0">
                                          <p:val>
                                            <p:fltVal val="0"/>
                                          </p:val>
                                        </p:tav>
                                        <p:tav tm="100000">
                                          <p:val>
                                            <p:strVal val="#ppt_h"/>
                                          </p:val>
                                        </p:tav>
                                      </p:tavLst>
                                    </p:anim>
                                    <p:animEffect transition="in" filter="fade">
                                      <p:cBhvr>
                                        <p:cTn id="19" dur="500"/>
                                        <p:tgtEl>
                                          <p:spTgt spid="36">
                                            <p:graphicEl>
                                              <a:dgm id="{EAD6125C-A2A7-429E-B061-926F5FF0BBC6}"/>
                                            </p:graphic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6">
                                            <p:graphicEl>
                                              <a:dgm id="{34355190-10F0-4916-BA82-873710453AA3}"/>
                                            </p:graphicEl>
                                          </p:spTgt>
                                        </p:tgtEl>
                                        <p:attrNameLst>
                                          <p:attrName>style.visibility</p:attrName>
                                        </p:attrNameLst>
                                      </p:cBhvr>
                                      <p:to>
                                        <p:strVal val="visible"/>
                                      </p:to>
                                    </p:set>
                                    <p:anim calcmode="lin" valueType="num">
                                      <p:cBhvr>
                                        <p:cTn id="24" dur="500" fill="hold"/>
                                        <p:tgtEl>
                                          <p:spTgt spid="36">
                                            <p:graphicEl>
                                              <a:dgm id="{34355190-10F0-4916-BA82-873710453AA3}"/>
                                            </p:graphicEl>
                                          </p:spTgt>
                                        </p:tgtEl>
                                        <p:attrNameLst>
                                          <p:attrName>ppt_w</p:attrName>
                                        </p:attrNameLst>
                                      </p:cBhvr>
                                      <p:tavLst>
                                        <p:tav tm="0">
                                          <p:val>
                                            <p:fltVal val="0"/>
                                          </p:val>
                                        </p:tav>
                                        <p:tav tm="100000">
                                          <p:val>
                                            <p:strVal val="#ppt_w"/>
                                          </p:val>
                                        </p:tav>
                                      </p:tavLst>
                                    </p:anim>
                                    <p:anim calcmode="lin" valueType="num">
                                      <p:cBhvr>
                                        <p:cTn id="25" dur="500" fill="hold"/>
                                        <p:tgtEl>
                                          <p:spTgt spid="36">
                                            <p:graphicEl>
                                              <a:dgm id="{34355190-10F0-4916-BA82-873710453AA3}"/>
                                            </p:graphicEl>
                                          </p:spTgt>
                                        </p:tgtEl>
                                        <p:attrNameLst>
                                          <p:attrName>ppt_h</p:attrName>
                                        </p:attrNameLst>
                                      </p:cBhvr>
                                      <p:tavLst>
                                        <p:tav tm="0">
                                          <p:val>
                                            <p:fltVal val="0"/>
                                          </p:val>
                                        </p:tav>
                                        <p:tav tm="100000">
                                          <p:val>
                                            <p:strVal val="#ppt_h"/>
                                          </p:val>
                                        </p:tav>
                                      </p:tavLst>
                                    </p:anim>
                                    <p:animEffect transition="in" filter="fade">
                                      <p:cBhvr>
                                        <p:cTn id="26" dur="500"/>
                                        <p:tgtEl>
                                          <p:spTgt spid="36">
                                            <p:graphicEl>
                                              <a:dgm id="{34355190-10F0-4916-BA82-873710453AA3}"/>
                                            </p:graphic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36">
                                            <p:graphicEl>
                                              <a:dgm id="{7BB66683-613E-4960-B388-0C79A6A5D6EB}"/>
                                            </p:graphicEl>
                                          </p:spTgt>
                                        </p:tgtEl>
                                        <p:attrNameLst>
                                          <p:attrName>style.visibility</p:attrName>
                                        </p:attrNameLst>
                                      </p:cBhvr>
                                      <p:to>
                                        <p:strVal val="visible"/>
                                      </p:to>
                                    </p:set>
                                    <p:anim calcmode="lin" valueType="num">
                                      <p:cBhvr>
                                        <p:cTn id="29" dur="500" fill="hold"/>
                                        <p:tgtEl>
                                          <p:spTgt spid="36">
                                            <p:graphicEl>
                                              <a:dgm id="{7BB66683-613E-4960-B388-0C79A6A5D6EB}"/>
                                            </p:graphicEl>
                                          </p:spTgt>
                                        </p:tgtEl>
                                        <p:attrNameLst>
                                          <p:attrName>ppt_w</p:attrName>
                                        </p:attrNameLst>
                                      </p:cBhvr>
                                      <p:tavLst>
                                        <p:tav tm="0">
                                          <p:val>
                                            <p:fltVal val="0"/>
                                          </p:val>
                                        </p:tav>
                                        <p:tav tm="100000">
                                          <p:val>
                                            <p:strVal val="#ppt_w"/>
                                          </p:val>
                                        </p:tav>
                                      </p:tavLst>
                                    </p:anim>
                                    <p:anim calcmode="lin" valueType="num">
                                      <p:cBhvr>
                                        <p:cTn id="30" dur="500" fill="hold"/>
                                        <p:tgtEl>
                                          <p:spTgt spid="36">
                                            <p:graphicEl>
                                              <a:dgm id="{7BB66683-613E-4960-B388-0C79A6A5D6EB}"/>
                                            </p:graphicEl>
                                          </p:spTgt>
                                        </p:tgtEl>
                                        <p:attrNameLst>
                                          <p:attrName>ppt_h</p:attrName>
                                        </p:attrNameLst>
                                      </p:cBhvr>
                                      <p:tavLst>
                                        <p:tav tm="0">
                                          <p:val>
                                            <p:fltVal val="0"/>
                                          </p:val>
                                        </p:tav>
                                        <p:tav tm="100000">
                                          <p:val>
                                            <p:strVal val="#ppt_h"/>
                                          </p:val>
                                        </p:tav>
                                      </p:tavLst>
                                    </p:anim>
                                    <p:animEffect transition="in" filter="fade">
                                      <p:cBhvr>
                                        <p:cTn id="31" dur="500"/>
                                        <p:tgtEl>
                                          <p:spTgt spid="36">
                                            <p:graphicEl>
                                              <a:dgm id="{7BB66683-613E-4960-B388-0C79A6A5D6EB}"/>
                                            </p:graphic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6">
                                            <p:graphicEl>
                                              <a:dgm id="{5E182B63-FE11-4C53-B21F-10C95C6C470B}"/>
                                            </p:graphicEl>
                                          </p:spTgt>
                                        </p:tgtEl>
                                        <p:attrNameLst>
                                          <p:attrName>style.visibility</p:attrName>
                                        </p:attrNameLst>
                                      </p:cBhvr>
                                      <p:to>
                                        <p:strVal val="visible"/>
                                      </p:to>
                                    </p:set>
                                    <p:anim calcmode="lin" valueType="num">
                                      <p:cBhvr>
                                        <p:cTn id="34" dur="500" fill="hold"/>
                                        <p:tgtEl>
                                          <p:spTgt spid="36">
                                            <p:graphicEl>
                                              <a:dgm id="{5E182B63-FE11-4C53-B21F-10C95C6C470B}"/>
                                            </p:graphicEl>
                                          </p:spTgt>
                                        </p:tgtEl>
                                        <p:attrNameLst>
                                          <p:attrName>ppt_w</p:attrName>
                                        </p:attrNameLst>
                                      </p:cBhvr>
                                      <p:tavLst>
                                        <p:tav tm="0">
                                          <p:val>
                                            <p:fltVal val="0"/>
                                          </p:val>
                                        </p:tav>
                                        <p:tav tm="100000">
                                          <p:val>
                                            <p:strVal val="#ppt_w"/>
                                          </p:val>
                                        </p:tav>
                                      </p:tavLst>
                                    </p:anim>
                                    <p:anim calcmode="lin" valueType="num">
                                      <p:cBhvr>
                                        <p:cTn id="35" dur="500" fill="hold"/>
                                        <p:tgtEl>
                                          <p:spTgt spid="36">
                                            <p:graphicEl>
                                              <a:dgm id="{5E182B63-FE11-4C53-B21F-10C95C6C470B}"/>
                                            </p:graphicEl>
                                          </p:spTgt>
                                        </p:tgtEl>
                                        <p:attrNameLst>
                                          <p:attrName>ppt_h</p:attrName>
                                        </p:attrNameLst>
                                      </p:cBhvr>
                                      <p:tavLst>
                                        <p:tav tm="0">
                                          <p:val>
                                            <p:fltVal val="0"/>
                                          </p:val>
                                        </p:tav>
                                        <p:tav tm="100000">
                                          <p:val>
                                            <p:strVal val="#ppt_h"/>
                                          </p:val>
                                        </p:tav>
                                      </p:tavLst>
                                    </p:anim>
                                    <p:animEffect transition="in" filter="fade">
                                      <p:cBhvr>
                                        <p:cTn id="36" dur="500"/>
                                        <p:tgtEl>
                                          <p:spTgt spid="36">
                                            <p:graphicEl>
                                              <a:dgm id="{5E182B63-FE11-4C53-B21F-10C95C6C470B}"/>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36">
                                            <p:graphicEl>
                                              <a:dgm id="{C19AE99E-6127-4C4B-8615-0D68B4D07AD9}"/>
                                            </p:graphicEl>
                                          </p:spTgt>
                                        </p:tgtEl>
                                        <p:attrNameLst>
                                          <p:attrName>style.visibility</p:attrName>
                                        </p:attrNameLst>
                                      </p:cBhvr>
                                      <p:to>
                                        <p:strVal val="visible"/>
                                      </p:to>
                                    </p:set>
                                    <p:anim calcmode="lin" valueType="num">
                                      <p:cBhvr>
                                        <p:cTn id="41" dur="500" fill="hold"/>
                                        <p:tgtEl>
                                          <p:spTgt spid="36">
                                            <p:graphicEl>
                                              <a:dgm id="{C19AE99E-6127-4C4B-8615-0D68B4D07AD9}"/>
                                            </p:graphicEl>
                                          </p:spTgt>
                                        </p:tgtEl>
                                        <p:attrNameLst>
                                          <p:attrName>ppt_w</p:attrName>
                                        </p:attrNameLst>
                                      </p:cBhvr>
                                      <p:tavLst>
                                        <p:tav tm="0">
                                          <p:val>
                                            <p:fltVal val="0"/>
                                          </p:val>
                                        </p:tav>
                                        <p:tav tm="100000">
                                          <p:val>
                                            <p:strVal val="#ppt_w"/>
                                          </p:val>
                                        </p:tav>
                                      </p:tavLst>
                                    </p:anim>
                                    <p:anim calcmode="lin" valueType="num">
                                      <p:cBhvr>
                                        <p:cTn id="42" dur="500" fill="hold"/>
                                        <p:tgtEl>
                                          <p:spTgt spid="36">
                                            <p:graphicEl>
                                              <a:dgm id="{C19AE99E-6127-4C4B-8615-0D68B4D07AD9}"/>
                                            </p:graphicEl>
                                          </p:spTgt>
                                        </p:tgtEl>
                                        <p:attrNameLst>
                                          <p:attrName>ppt_h</p:attrName>
                                        </p:attrNameLst>
                                      </p:cBhvr>
                                      <p:tavLst>
                                        <p:tav tm="0">
                                          <p:val>
                                            <p:fltVal val="0"/>
                                          </p:val>
                                        </p:tav>
                                        <p:tav tm="100000">
                                          <p:val>
                                            <p:strVal val="#ppt_h"/>
                                          </p:val>
                                        </p:tav>
                                      </p:tavLst>
                                    </p:anim>
                                    <p:animEffect transition="in" filter="fade">
                                      <p:cBhvr>
                                        <p:cTn id="43" dur="500"/>
                                        <p:tgtEl>
                                          <p:spTgt spid="36">
                                            <p:graphicEl>
                                              <a:dgm id="{C19AE99E-6127-4C4B-8615-0D68B4D07AD9}"/>
                                            </p:graphicEl>
                                          </p:spTgt>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36">
                                            <p:graphicEl>
                                              <a:dgm id="{7770861E-B326-4A7B-B83E-0EFBD662CD04}"/>
                                            </p:graphicEl>
                                          </p:spTgt>
                                        </p:tgtEl>
                                        <p:attrNameLst>
                                          <p:attrName>style.visibility</p:attrName>
                                        </p:attrNameLst>
                                      </p:cBhvr>
                                      <p:to>
                                        <p:strVal val="visible"/>
                                      </p:to>
                                    </p:set>
                                    <p:anim calcmode="lin" valueType="num">
                                      <p:cBhvr>
                                        <p:cTn id="46" dur="500" fill="hold"/>
                                        <p:tgtEl>
                                          <p:spTgt spid="36">
                                            <p:graphicEl>
                                              <a:dgm id="{7770861E-B326-4A7B-B83E-0EFBD662CD04}"/>
                                            </p:graphicEl>
                                          </p:spTgt>
                                        </p:tgtEl>
                                        <p:attrNameLst>
                                          <p:attrName>ppt_w</p:attrName>
                                        </p:attrNameLst>
                                      </p:cBhvr>
                                      <p:tavLst>
                                        <p:tav tm="0">
                                          <p:val>
                                            <p:fltVal val="0"/>
                                          </p:val>
                                        </p:tav>
                                        <p:tav tm="100000">
                                          <p:val>
                                            <p:strVal val="#ppt_w"/>
                                          </p:val>
                                        </p:tav>
                                      </p:tavLst>
                                    </p:anim>
                                    <p:anim calcmode="lin" valueType="num">
                                      <p:cBhvr>
                                        <p:cTn id="47" dur="500" fill="hold"/>
                                        <p:tgtEl>
                                          <p:spTgt spid="36">
                                            <p:graphicEl>
                                              <a:dgm id="{7770861E-B326-4A7B-B83E-0EFBD662CD04}"/>
                                            </p:graphicEl>
                                          </p:spTgt>
                                        </p:tgtEl>
                                        <p:attrNameLst>
                                          <p:attrName>ppt_h</p:attrName>
                                        </p:attrNameLst>
                                      </p:cBhvr>
                                      <p:tavLst>
                                        <p:tav tm="0">
                                          <p:val>
                                            <p:fltVal val="0"/>
                                          </p:val>
                                        </p:tav>
                                        <p:tav tm="100000">
                                          <p:val>
                                            <p:strVal val="#ppt_h"/>
                                          </p:val>
                                        </p:tav>
                                      </p:tavLst>
                                    </p:anim>
                                    <p:animEffect transition="in" filter="fade">
                                      <p:cBhvr>
                                        <p:cTn id="48" dur="500"/>
                                        <p:tgtEl>
                                          <p:spTgt spid="36">
                                            <p:graphicEl>
                                              <a:dgm id="{7770861E-B326-4A7B-B83E-0EFBD662CD04}"/>
                                            </p:graphicEl>
                                          </p:spTgt>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6">
                                            <p:graphicEl>
                                              <a:dgm id="{5AEC5E9A-9909-4978-8D84-9FA72CB4A1A1}"/>
                                            </p:graphicEl>
                                          </p:spTgt>
                                        </p:tgtEl>
                                        <p:attrNameLst>
                                          <p:attrName>style.visibility</p:attrName>
                                        </p:attrNameLst>
                                      </p:cBhvr>
                                      <p:to>
                                        <p:strVal val="visible"/>
                                      </p:to>
                                    </p:set>
                                    <p:anim calcmode="lin" valueType="num">
                                      <p:cBhvr>
                                        <p:cTn id="51" dur="500" fill="hold"/>
                                        <p:tgtEl>
                                          <p:spTgt spid="36">
                                            <p:graphicEl>
                                              <a:dgm id="{5AEC5E9A-9909-4978-8D84-9FA72CB4A1A1}"/>
                                            </p:graphicEl>
                                          </p:spTgt>
                                        </p:tgtEl>
                                        <p:attrNameLst>
                                          <p:attrName>ppt_w</p:attrName>
                                        </p:attrNameLst>
                                      </p:cBhvr>
                                      <p:tavLst>
                                        <p:tav tm="0">
                                          <p:val>
                                            <p:fltVal val="0"/>
                                          </p:val>
                                        </p:tav>
                                        <p:tav tm="100000">
                                          <p:val>
                                            <p:strVal val="#ppt_w"/>
                                          </p:val>
                                        </p:tav>
                                      </p:tavLst>
                                    </p:anim>
                                    <p:anim calcmode="lin" valueType="num">
                                      <p:cBhvr>
                                        <p:cTn id="52" dur="500" fill="hold"/>
                                        <p:tgtEl>
                                          <p:spTgt spid="36">
                                            <p:graphicEl>
                                              <a:dgm id="{5AEC5E9A-9909-4978-8D84-9FA72CB4A1A1}"/>
                                            </p:graphicEl>
                                          </p:spTgt>
                                        </p:tgtEl>
                                        <p:attrNameLst>
                                          <p:attrName>ppt_h</p:attrName>
                                        </p:attrNameLst>
                                      </p:cBhvr>
                                      <p:tavLst>
                                        <p:tav tm="0">
                                          <p:val>
                                            <p:fltVal val="0"/>
                                          </p:val>
                                        </p:tav>
                                        <p:tav tm="100000">
                                          <p:val>
                                            <p:strVal val="#ppt_h"/>
                                          </p:val>
                                        </p:tav>
                                      </p:tavLst>
                                    </p:anim>
                                    <p:animEffect transition="in" filter="fade">
                                      <p:cBhvr>
                                        <p:cTn id="53" dur="500"/>
                                        <p:tgtEl>
                                          <p:spTgt spid="36">
                                            <p:graphicEl>
                                              <a:dgm id="{5AEC5E9A-9909-4978-8D84-9FA72CB4A1A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Sub>
          <a:bldDgm bld="one"/>
        </p:bldSub>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61">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43" descr="Immagine che contiene schermata, natura, luce, modello&#10;&#10;Descrizione generata automaticamente">
            <a:extLst>
              <a:ext uri="{FF2B5EF4-FFF2-40B4-BE49-F238E27FC236}">
                <a16:creationId xmlns:a16="http://schemas.microsoft.com/office/drawing/2014/main" id="{19A61B70-3479-3A40-8B37-6C9A54A3E2B9}"/>
              </a:ext>
            </a:extLst>
          </p:cNvPr>
          <p:cNvPicPr>
            <a:picLocks noChangeAspect="1"/>
          </p:cNvPicPr>
          <p:nvPr/>
        </p:nvPicPr>
        <p:blipFill rotWithShape="1">
          <a:blip r:embed="rId2">
            <a:alphaModFix amt="60000"/>
          </a:blip>
          <a:srcRect t="2271"/>
          <a:stretch/>
        </p:blipFill>
        <p:spPr>
          <a:xfrm>
            <a:off x="-1" y="-17944"/>
            <a:ext cx="12188952" cy="6858000"/>
          </a:xfrm>
          <a:prstGeom prst="rect">
            <a:avLst/>
          </a:prstGeom>
        </p:spPr>
      </p:pic>
      <p:sp>
        <p:nvSpPr>
          <p:cNvPr id="11" name="CasellaDiTesto 10">
            <a:extLst>
              <a:ext uri="{FF2B5EF4-FFF2-40B4-BE49-F238E27FC236}">
                <a16:creationId xmlns:a16="http://schemas.microsoft.com/office/drawing/2014/main" id="{656503FB-8681-C321-7E4B-48404DC5B76B}"/>
              </a:ext>
            </a:extLst>
          </p:cNvPr>
          <p:cNvSpPr txBox="1"/>
          <p:nvPr/>
        </p:nvSpPr>
        <p:spPr>
          <a:xfrm>
            <a:off x="838200" y="1321356"/>
            <a:ext cx="9833548" cy="369332"/>
          </a:xfrm>
          <a:prstGeom prst="rect">
            <a:avLst/>
          </a:prstGeom>
          <a:noFill/>
        </p:spPr>
        <p:txBody>
          <a:bodyPr wrap="square" rtlCol="0">
            <a:spAutoFit/>
          </a:bodyPr>
          <a:lstStyle/>
          <a:p>
            <a:pPr>
              <a:spcAft>
                <a:spcPts val="600"/>
              </a:spcAft>
            </a:pPr>
            <a:r>
              <a:rPr lang="en-US" dirty="0">
                <a:solidFill>
                  <a:srgbClr val="FFFFFF"/>
                </a:solidFill>
              </a:rPr>
              <a:t>Critical aspects when dealing with dataset of such small size:</a:t>
            </a:r>
          </a:p>
        </p:txBody>
      </p:sp>
      <p:graphicFrame>
        <p:nvGraphicFramePr>
          <p:cNvPr id="9" name="Segnaposto contenuto 2">
            <a:extLst>
              <a:ext uri="{FF2B5EF4-FFF2-40B4-BE49-F238E27FC236}">
                <a16:creationId xmlns:a16="http://schemas.microsoft.com/office/drawing/2014/main" id="{061A0662-681B-27D8-2506-BD1E5316EBD7}"/>
              </a:ext>
            </a:extLst>
          </p:cNvPr>
          <p:cNvGraphicFramePr>
            <a:graphicFrameLocks/>
          </p:cNvGraphicFramePr>
          <p:nvPr>
            <p:extLst>
              <p:ext uri="{D42A27DB-BD31-4B8C-83A1-F6EECF244321}">
                <p14:modId xmlns:p14="http://schemas.microsoft.com/office/powerpoint/2010/main" val="1984872255"/>
              </p:ext>
            </p:extLst>
          </p:nvPr>
        </p:nvGraphicFramePr>
        <p:xfrm>
          <a:off x="838200" y="2080457"/>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9" name="Titolo 38">
            <a:extLst>
              <a:ext uri="{FF2B5EF4-FFF2-40B4-BE49-F238E27FC236}">
                <a16:creationId xmlns:a16="http://schemas.microsoft.com/office/drawing/2014/main" id="{61E41AE7-858E-5BE7-F5AB-37E51A9671AE}"/>
              </a:ext>
            </a:extLst>
          </p:cNvPr>
          <p:cNvSpPr>
            <a:spLocks noGrp="1"/>
          </p:cNvSpPr>
          <p:nvPr>
            <p:ph type="title"/>
          </p:nvPr>
        </p:nvSpPr>
        <p:spPr/>
        <p:txBody>
          <a:bodyPr/>
          <a:lstStyle/>
          <a:p>
            <a:r>
              <a:rPr lang="it-IT" dirty="0"/>
              <a:t>Data Processing</a:t>
            </a:r>
          </a:p>
        </p:txBody>
      </p:sp>
    </p:spTree>
    <p:extLst>
      <p:ext uri="{BB962C8B-B14F-4D97-AF65-F5344CB8AC3E}">
        <p14:creationId xmlns:p14="http://schemas.microsoft.com/office/powerpoint/2010/main" val="26254426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graphicEl>
                                              <a:dgm id="{52EE236B-9454-FC4A-ACF4-F9558C8489BE}"/>
                                            </p:graphicEl>
                                          </p:spTgt>
                                        </p:tgtEl>
                                        <p:attrNameLst>
                                          <p:attrName>style.visibility</p:attrName>
                                        </p:attrNameLst>
                                      </p:cBhvr>
                                      <p:to>
                                        <p:strVal val="visible"/>
                                      </p:to>
                                    </p:set>
                                    <p:animEffect transition="in" filter="barn(inVertical)">
                                      <p:cBhvr>
                                        <p:cTn id="7" dur="500"/>
                                        <p:tgtEl>
                                          <p:spTgt spid="9">
                                            <p:graphicEl>
                                              <a:dgm id="{52EE236B-9454-FC4A-ACF4-F9558C8489BE}"/>
                                            </p:graphicEl>
                                          </p:spTgt>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9">
                                            <p:graphicEl>
                                              <a:dgm id="{6A525DC6-4F83-D044-89CE-150DE93156A5}"/>
                                            </p:graphicEl>
                                          </p:spTgt>
                                        </p:tgtEl>
                                        <p:attrNameLst>
                                          <p:attrName>style.visibility</p:attrName>
                                        </p:attrNameLst>
                                      </p:cBhvr>
                                      <p:to>
                                        <p:strVal val="visible"/>
                                      </p:to>
                                    </p:set>
                                    <p:animEffect transition="in" filter="barn(inVertical)">
                                      <p:cBhvr>
                                        <p:cTn id="10" dur="500"/>
                                        <p:tgtEl>
                                          <p:spTgt spid="9">
                                            <p:graphicEl>
                                              <a:dgm id="{6A525DC6-4F83-D044-89CE-150DE93156A5}"/>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9">
                                            <p:graphicEl>
                                              <a:dgm id="{5C2A4F78-A6C0-0A4F-8131-FD457D3A60B3}"/>
                                            </p:graphicEl>
                                          </p:spTgt>
                                        </p:tgtEl>
                                        <p:attrNameLst>
                                          <p:attrName>style.visibility</p:attrName>
                                        </p:attrNameLst>
                                      </p:cBhvr>
                                      <p:to>
                                        <p:strVal val="visible"/>
                                      </p:to>
                                    </p:set>
                                    <p:animEffect transition="in" filter="barn(inVertical)">
                                      <p:cBhvr>
                                        <p:cTn id="15" dur="500"/>
                                        <p:tgtEl>
                                          <p:spTgt spid="9">
                                            <p:graphicEl>
                                              <a:dgm id="{5C2A4F78-A6C0-0A4F-8131-FD457D3A60B3}"/>
                                            </p:graphicEl>
                                          </p:spTgt>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9">
                                            <p:graphicEl>
                                              <a:dgm id="{CF553094-EA37-764B-8B9C-FF6DD656FD8F}"/>
                                            </p:graphicEl>
                                          </p:spTgt>
                                        </p:tgtEl>
                                        <p:attrNameLst>
                                          <p:attrName>style.visibility</p:attrName>
                                        </p:attrNameLst>
                                      </p:cBhvr>
                                      <p:to>
                                        <p:strVal val="visible"/>
                                      </p:to>
                                    </p:set>
                                    <p:animEffect transition="in" filter="barn(inVertical)">
                                      <p:cBhvr>
                                        <p:cTn id="18" dur="500"/>
                                        <p:tgtEl>
                                          <p:spTgt spid="9">
                                            <p:graphicEl>
                                              <a:dgm id="{CF553094-EA37-764B-8B9C-FF6DD656FD8F}"/>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9">
                                            <p:graphicEl>
                                              <a:dgm id="{EDE6F828-B1CC-DC47-9A7C-44E8B4B81174}"/>
                                            </p:graphicEl>
                                          </p:spTgt>
                                        </p:tgtEl>
                                        <p:attrNameLst>
                                          <p:attrName>style.visibility</p:attrName>
                                        </p:attrNameLst>
                                      </p:cBhvr>
                                      <p:to>
                                        <p:strVal val="visible"/>
                                      </p:to>
                                    </p:set>
                                    <p:animEffect transition="in" filter="barn(inVertical)">
                                      <p:cBhvr>
                                        <p:cTn id="23" dur="500"/>
                                        <p:tgtEl>
                                          <p:spTgt spid="9">
                                            <p:graphicEl>
                                              <a:dgm id="{EDE6F828-B1CC-DC47-9A7C-44E8B4B81174}"/>
                                            </p:graphicEl>
                                          </p:spTgt>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9">
                                            <p:graphicEl>
                                              <a:dgm id="{6198F46E-3BB4-A14F-AD32-C1AEA36F631F}"/>
                                            </p:graphicEl>
                                          </p:spTgt>
                                        </p:tgtEl>
                                        <p:attrNameLst>
                                          <p:attrName>style.visibility</p:attrName>
                                        </p:attrNameLst>
                                      </p:cBhvr>
                                      <p:to>
                                        <p:strVal val="visible"/>
                                      </p:to>
                                    </p:set>
                                    <p:animEffect transition="in" filter="barn(inVertical)">
                                      <p:cBhvr>
                                        <p:cTn id="26" dur="500"/>
                                        <p:tgtEl>
                                          <p:spTgt spid="9">
                                            <p:graphicEl>
                                              <a:dgm id="{6198F46E-3BB4-A14F-AD32-C1AEA36F631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oup 33">
            <a:extLst>
              <a:ext uri="{FF2B5EF4-FFF2-40B4-BE49-F238E27FC236}">
                <a16:creationId xmlns:a16="http://schemas.microsoft.com/office/drawing/2014/main" id="{D36F9873-642F-4EB5-9636-7DE2F9F95D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35" name="Oval 34">
              <a:extLst>
                <a:ext uri="{FF2B5EF4-FFF2-40B4-BE49-F238E27FC236}">
                  <a16:creationId xmlns:a16="http://schemas.microsoft.com/office/drawing/2014/main" id="{CF8B8011-BF73-4693-BD76-BCF02A842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7329488-C25D-4C7C-814F-CEBFD5E7C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768D62A5-CA80-455B-8BF4-09BA31DC3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320F636-F7FE-493A-AF45-D9E22016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Oval 38">
              <a:extLst>
                <a:ext uri="{FF2B5EF4-FFF2-40B4-BE49-F238E27FC236}">
                  <a16:creationId xmlns:a16="http://schemas.microsoft.com/office/drawing/2014/main" id="{3CFAE76A-3CE9-4AC3-9975-186C6B3EEA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D2D7409-1AC7-4A0F-B79D-1664128FB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4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47" name="Straight Connector 46">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3" name="Straight Connector 5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3" y="2900856"/>
            <a:ext cx="304800" cy="429768"/>
            <a:chOff x="215328" y="-46937"/>
            <a:chExt cx="304800" cy="2773841"/>
          </a:xfrm>
        </p:grpSpPr>
        <p:cxnSp>
          <p:nvCxnSpPr>
            <p:cNvPr id="59" name="Straight Connector 58">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64" name="Titolo 1">
            <a:extLst>
              <a:ext uri="{FF2B5EF4-FFF2-40B4-BE49-F238E27FC236}">
                <a16:creationId xmlns:a16="http://schemas.microsoft.com/office/drawing/2014/main" id="{4102FCB8-01EC-B8AB-EA9B-16385513E3AE}"/>
              </a:ext>
            </a:extLst>
          </p:cNvPr>
          <p:cNvSpPr>
            <a:spLocks noGrp="1"/>
          </p:cNvSpPr>
          <p:nvPr>
            <p:ph type="title"/>
          </p:nvPr>
        </p:nvSpPr>
        <p:spPr>
          <a:xfrm>
            <a:off x="839788" y="365125"/>
            <a:ext cx="10515600" cy="823913"/>
          </a:xfrm>
        </p:spPr>
        <p:txBody>
          <a:bodyPr>
            <a:normAutofit/>
          </a:bodyPr>
          <a:lstStyle/>
          <a:p>
            <a:pPr algn="ctr"/>
            <a:r>
              <a:rPr lang="it-IT" dirty="0" err="1">
                <a:solidFill>
                  <a:schemeClr val="bg1"/>
                </a:solidFill>
              </a:rPr>
              <a:t>Results</a:t>
            </a:r>
            <a:endParaRPr lang="it-IT" dirty="0">
              <a:solidFill>
                <a:schemeClr val="bg1"/>
              </a:solidFill>
            </a:endParaRPr>
          </a:p>
        </p:txBody>
      </p:sp>
      <p:sp>
        <p:nvSpPr>
          <p:cNvPr id="65" name="Segnaposto testo 2">
            <a:extLst>
              <a:ext uri="{FF2B5EF4-FFF2-40B4-BE49-F238E27FC236}">
                <a16:creationId xmlns:a16="http://schemas.microsoft.com/office/drawing/2014/main" id="{7FF44D62-1A50-3D95-316D-B2D85E210298}"/>
              </a:ext>
            </a:extLst>
          </p:cNvPr>
          <p:cNvSpPr txBox="1">
            <a:spLocks/>
          </p:cNvSpPr>
          <p:nvPr/>
        </p:nvSpPr>
        <p:spPr>
          <a:xfrm>
            <a:off x="839788" y="6187095"/>
            <a:ext cx="5157787" cy="43222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dirty="0" err="1">
                <a:solidFill>
                  <a:schemeClr val="bg1"/>
                </a:solidFill>
              </a:rPr>
              <a:t>Confusion</a:t>
            </a:r>
            <a:r>
              <a:rPr lang="it-IT" dirty="0">
                <a:solidFill>
                  <a:schemeClr val="bg1"/>
                </a:solidFill>
              </a:rPr>
              <a:t> Matrix</a:t>
            </a:r>
          </a:p>
        </p:txBody>
      </p:sp>
      <p:sp>
        <p:nvSpPr>
          <p:cNvPr id="66" name="Segnaposto testo 4">
            <a:extLst>
              <a:ext uri="{FF2B5EF4-FFF2-40B4-BE49-F238E27FC236}">
                <a16:creationId xmlns:a16="http://schemas.microsoft.com/office/drawing/2014/main" id="{348D5243-386D-85B3-D560-90B87071B6B8}"/>
              </a:ext>
            </a:extLst>
          </p:cNvPr>
          <p:cNvSpPr txBox="1">
            <a:spLocks/>
          </p:cNvSpPr>
          <p:nvPr/>
        </p:nvSpPr>
        <p:spPr>
          <a:xfrm>
            <a:off x="6076351" y="6104108"/>
            <a:ext cx="5183188" cy="51520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t-IT" dirty="0" err="1">
                <a:solidFill>
                  <a:schemeClr val="bg1"/>
                </a:solidFill>
              </a:rPr>
              <a:t>Validation</a:t>
            </a:r>
            <a:r>
              <a:rPr lang="it-IT" dirty="0">
                <a:solidFill>
                  <a:schemeClr val="bg1"/>
                </a:solidFill>
              </a:rPr>
              <a:t> </a:t>
            </a:r>
            <a:r>
              <a:rPr lang="it-IT" dirty="0" err="1">
                <a:solidFill>
                  <a:schemeClr val="bg1"/>
                </a:solidFill>
              </a:rPr>
              <a:t>Diagrams</a:t>
            </a:r>
          </a:p>
        </p:txBody>
      </p:sp>
      <p:pic>
        <p:nvPicPr>
          <p:cNvPr id="67" name="Segnaposto contenuto 6" descr="Immagine che contiene schermata, quadrato, modello, Policromia&#10;&#10;Descrizione generata automaticamente">
            <a:extLst>
              <a:ext uri="{FF2B5EF4-FFF2-40B4-BE49-F238E27FC236}">
                <a16:creationId xmlns:a16="http://schemas.microsoft.com/office/drawing/2014/main" id="{40D526EB-C906-49D3-0C66-6180120AB50E}"/>
              </a:ext>
            </a:extLst>
          </p:cNvPr>
          <p:cNvPicPr>
            <a:picLocks noChangeAspect="1"/>
          </p:cNvPicPr>
          <p:nvPr/>
        </p:nvPicPr>
        <p:blipFill>
          <a:blip r:embed="rId2"/>
          <a:stretch>
            <a:fillRect/>
          </a:stretch>
        </p:blipFill>
        <p:spPr>
          <a:xfrm>
            <a:off x="1334396" y="2505074"/>
            <a:ext cx="4324355" cy="3684588"/>
          </a:xfrm>
          <a:prstGeom prst="rect">
            <a:avLst/>
          </a:prstGeom>
        </p:spPr>
      </p:pic>
      <p:pic>
        <p:nvPicPr>
          <p:cNvPr id="68" name="Segnaposto contenuto 7" descr="Immagine che contiene testo, Carattere, schermata, diagramma&#10;&#10;Descrizione generata automaticamente">
            <a:extLst>
              <a:ext uri="{FF2B5EF4-FFF2-40B4-BE49-F238E27FC236}">
                <a16:creationId xmlns:a16="http://schemas.microsoft.com/office/drawing/2014/main" id="{FD6918C2-FFDF-77EE-E57D-EB8C5C6A116F}"/>
              </a:ext>
            </a:extLst>
          </p:cNvPr>
          <p:cNvPicPr>
            <a:picLocks noChangeAspect="1"/>
          </p:cNvPicPr>
          <p:nvPr/>
        </p:nvPicPr>
        <p:blipFill>
          <a:blip r:embed="rId3"/>
          <a:stretch>
            <a:fillRect/>
          </a:stretch>
        </p:blipFill>
        <p:spPr>
          <a:xfrm>
            <a:off x="6137900" y="2627712"/>
            <a:ext cx="5183188" cy="3439311"/>
          </a:xfrm>
          <a:prstGeom prst="rect">
            <a:avLst/>
          </a:prstGeom>
        </p:spPr>
      </p:pic>
      <p:sp>
        <p:nvSpPr>
          <p:cNvPr id="69" name="CasellaDiTesto 68">
            <a:extLst>
              <a:ext uri="{FF2B5EF4-FFF2-40B4-BE49-F238E27FC236}">
                <a16:creationId xmlns:a16="http://schemas.microsoft.com/office/drawing/2014/main" id="{B7F5C74F-173D-B7DD-0545-CD30791CDF17}"/>
              </a:ext>
            </a:extLst>
          </p:cNvPr>
          <p:cNvSpPr txBox="1"/>
          <p:nvPr/>
        </p:nvSpPr>
        <p:spPr>
          <a:xfrm>
            <a:off x="3502882" y="1212893"/>
            <a:ext cx="5183188" cy="646331"/>
          </a:xfrm>
          <a:prstGeom prst="rect">
            <a:avLst/>
          </a:prstGeom>
          <a:noFill/>
        </p:spPr>
        <p:txBody>
          <a:bodyPr wrap="square" lIns="91440" tIns="45720" rIns="91440" bIns="45720" rtlCol="0" anchor="t">
            <a:spAutoFit/>
          </a:bodyPr>
          <a:lstStyle/>
          <a:p>
            <a:pPr algn="ctr"/>
            <a:r>
              <a:rPr lang="it-IT" dirty="0">
                <a:solidFill>
                  <a:schemeClr val="bg1"/>
                </a:solidFill>
              </a:rPr>
              <a:t>Good </a:t>
            </a:r>
            <a:r>
              <a:rPr lang="it-IT" dirty="0" err="1">
                <a:solidFill>
                  <a:schemeClr val="bg1"/>
                </a:solidFill>
              </a:rPr>
              <a:t>results</a:t>
            </a:r>
            <a:r>
              <a:rPr lang="it-IT" dirty="0">
                <a:solidFill>
                  <a:schemeClr val="bg1"/>
                </a:solidFill>
              </a:rPr>
              <a:t> for a model so small:</a:t>
            </a:r>
          </a:p>
          <a:p>
            <a:pPr algn="ctr"/>
            <a:r>
              <a:rPr lang="it-IT" dirty="0">
                <a:solidFill>
                  <a:schemeClr val="bg1"/>
                </a:solidFill>
              </a:rPr>
              <a:t>76% </a:t>
            </a:r>
            <a:r>
              <a:rPr lang="it-IT" dirty="0" err="1">
                <a:solidFill>
                  <a:schemeClr val="bg1"/>
                </a:solidFill>
              </a:rPr>
              <a:t>accuracy</a:t>
            </a:r>
            <a:r>
              <a:rPr lang="it-IT" dirty="0">
                <a:solidFill>
                  <a:schemeClr val="bg1"/>
                </a:solidFill>
              </a:rPr>
              <a:t> on training, 66.7% on </a:t>
            </a:r>
            <a:r>
              <a:rPr lang="it-IT" dirty="0" err="1">
                <a:solidFill>
                  <a:schemeClr val="bg1"/>
                </a:solidFill>
              </a:rPr>
              <a:t>validation</a:t>
            </a:r>
            <a:endParaRPr lang="it-IT" dirty="0">
              <a:solidFill>
                <a:schemeClr val="bg1"/>
              </a:solidFill>
            </a:endParaRPr>
          </a:p>
        </p:txBody>
      </p:sp>
    </p:spTree>
    <p:extLst>
      <p:ext uri="{BB962C8B-B14F-4D97-AF65-F5344CB8AC3E}">
        <p14:creationId xmlns:p14="http://schemas.microsoft.com/office/powerpoint/2010/main" val="333767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checkerboard(across)">
                                      <p:cBhvr>
                                        <p:cTn id="7" dur="500"/>
                                        <p:tgtEl>
                                          <p:spTgt spid="65"/>
                                        </p:tgtEl>
                                      </p:cBhvr>
                                    </p:animEffect>
                                  </p:childTnLst>
                                </p:cTn>
                              </p:par>
                              <p:par>
                                <p:cTn id="8" presetID="5" presetClass="entr" presetSubtype="10" fill="hold"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checkerboard(across)">
                                      <p:cBhvr>
                                        <p:cTn id="10" dur="500"/>
                                        <p:tgtEl>
                                          <p:spTgt spid="6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blinds(horizontal)">
                                      <p:cBhvr>
                                        <p:cTn id="15" dur="500"/>
                                        <p:tgtEl>
                                          <p:spTgt spid="66"/>
                                        </p:tgtEl>
                                      </p:cBhvr>
                                    </p:animEffect>
                                  </p:childTnLst>
                                </p:cTn>
                              </p:par>
                              <p:par>
                                <p:cTn id="16" presetID="3" presetClass="entr" presetSubtype="10" fill="hold" nodeType="withEffect">
                                  <p:stCondLst>
                                    <p:cond delay="0"/>
                                  </p:stCondLst>
                                  <p:childTnLst>
                                    <p:set>
                                      <p:cBhvr>
                                        <p:cTn id="17" dur="1" fill="hold">
                                          <p:stCondLst>
                                            <p:cond delay="0"/>
                                          </p:stCondLst>
                                        </p:cTn>
                                        <p:tgtEl>
                                          <p:spTgt spid="68"/>
                                        </p:tgtEl>
                                        <p:attrNameLst>
                                          <p:attrName>style.visibility</p:attrName>
                                        </p:attrNameLst>
                                      </p:cBhvr>
                                      <p:to>
                                        <p:strVal val="visible"/>
                                      </p:to>
                                    </p:set>
                                    <p:animEffect transition="in" filter="blinds(horizontal)">
                                      <p:cBhvr>
                                        <p:cTn id="18"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3">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19">
            <a:extLst>
              <a:ext uri="{FF2B5EF4-FFF2-40B4-BE49-F238E27FC236}">
                <a16:creationId xmlns:a16="http://schemas.microsoft.com/office/drawing/2014/main" id="{99FA24F3-E5B2-6FF2-1C7E-3643F679B766}"/>
              </a:ext>
            </a:extLst>
          </p:cNvPr>
          <p:cNvPicPr>
            <a:picLocks noChangeAspect="1"/>
          </p:cNvPicPr>
          <p:nvPr/>
        </p:nvPicPr>
        <p:blipFill rotWithShape="1">
          <a:blip r:embed="rId2">
            <a:alphaModFix amt="35000"/>
          </a:blip>
          <a:srcRect t="15287" b="444"/>
          <a:stretch/>
        </p:blipFill>
        <p:spPr>
          <a:xfrm>
            <a:off x="20" y="10"/>
            <a:ext cx="12191980" cy="6857990"/>
          </a:xfrm>
          <a:prstGeom prst="rect">
            <a:avLst/>
          </a:prstGeom>
        </p:spPr>
      </p:pic>
      <p:sp>
        <p:nvSpPr>
          <p:cNvPr id="2" name="Titolo 1">
            <a:extLst>
              <a:ext uri="{FF2B5EF4-FFF2-40B4-BE49-F238E27FC236}">
                <a16:creationId xmlns:a16="http://schemas.microsoft.com/office/drawing/2014/main" id="{C52395D7-C898-3C21-E184-782C6876427A}"/>
              </a:ext>
            </a:extLst>
          </p:cNvPr>
          <p:cNvSpPr>
            <a:spLocks noGrp="1"/>
          </p:cNvSpPr>
          <p:nvPr>
            <p:ph type="title"/>
          </p:nvPr>
        </p:nvSpPr>
        <p:spPr>
          <a:xfrm>
            <a:off x="838200" y="365125"/>
            <a:ext cx="10515600" cy="1325563"/>
          </a:xfrm>
        </p:spPr>
        <p:txBody>
          <a:bodyPr>
            <a:normAutofit/>
          </a:bodyPr>
          <a:lstStyle/>
          <a:p>
            <a:r>
              <a:rPr lang="it-IT" dirty="0" err="1">
                <a:solidFill>
                  <a:srgbClr val="FFFFFF"/>
                </a:solidFill>
              </a:rPr>
              <a:t>Conclusions</a:t>
            </a:r>
            <a:r>
              <a:rPr lang="it-IT" dirty="0">
                <a:solidFill>
                  <a:srgbClr val="FFFFFF"/>
                </a:solidFill>
              </a:rPr>
              <a:t> </a:t>
            </a:r>
          </a:p>
        </p:txBody>
      </p:sp>
      <p:graphicFrame>
        <p:nvGraphicFramePr>
          <p:cNvPr id="36" name="Segnaposto contenuto 2">
            <a:extLst>
              <a:ext uri="{FF2B5EF4-FFF2-40B4-BE49-F238E27FC236}">
                <a16:creationId xmlns:a16="http://schemas.microsoft.com/office/drawing/2014/main" id="{9F90423A-126C-CF5A-8B39-225165D404E1}"/>
              </a:ext>
            </a:extLst>
          </p:cNvPr>
          <p:cNvGraphicFramePr>
            <a:graphicFrameLocks noGrp="1"/>
          </p:cNvGraphicFramePr>
          <p:nvPr>
            <p:ph idx="1"/>
            <p:extLst>
              <p:ext uri="{D42A27DB-BD31-4B8C-83A1-F6EECF244321}">
                <p14:modId xmlns:p14="http://schemas.microsoft.com/office/powerpoint/2010/main" val="329119248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823347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36">
                                            <p:graphicEl>
                                              <a:dgm id="{CC887689-2874-4791-A5DC-C89CAE2FF7B2}"/>
                                            </p:graphicEl>
                                          </p:spTgt>
                                        </p:tgtEl>
                                        <p:attrNameLst>
                                          <p:attrName>style.visibility</p:attrName>
                                        </p:attrNameLst>
                                      </p:cBhvr>
                                      <p:to>
                                        <p:strVal val="visible"/>
                                      </p:to>
                                    </p:set>
                                    <p:animEffect transition="in" filter="wedge">
                                      <p:cBhvr>
                                        <p:cTn id="7" dur="1000"/>
                                        <p:tgtEl>
                                          <p:spTgt spid="36">
                                            <p:graphicEl>
                                              <a:dgm id="{CC887689-2874-4791-A5DC-C89CAE2FF7B2}"/>
                                            </p:graphicEl>
                                          </p:spTgt>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36">
                                            <p:graphicEl>
                                              <a:dgm id="{205F627F-D2CC-4773-A4A3-F3BFF3B9BF15}"/>
                                            </p:graphicEl>
                                          </p:spTgt>
                                        </p:tgtEl>
                                        <p:attrNameLst>
                                          <p:attrName>style.visibility</p:attrName>
                                        </p:attrNameLst>
                                      </p:cBhvr>
                                      <p:to>
                                        <p:strVal val="visible"/>
                                      </p:to>
                                    </p:set>
                                    <p:animEffect transition="in" filter="wedge">
                                      <p:cBhvr>
                                        <p:cTn id="10" dur="1000"/>
                                        <p:tgtEl>
                                          <p:spTgt spid="36">
                                            <p:graphicEl>
                                              <a:dgm id="{205F627F-D2CC-4773-A4A3-F3BFF3B9BF15}"/>
                                            </p:graphicEl>
                                          </p:spTgt>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36">
                                            <p:graphicEl>
                                              <a:dgm id="{E341BEE8-B1B0-411B-871C-BB5122383E8E}"/>
                                            </p:graphicEl>
                                          </p:spTgt>
                                        </p:tgtEl>
                                        <p:attrNameLst>
                                          <p:attrName>style.visibility</p:attrName>
                                        </p:attrNameLst>
                                      </p:cBhvr>
                                      <p:to>
                                        <p:strVal val="visible"/>
                                      </p:to>
                                    </p:set>
                                    <p:animEffect transition="in" filter="wedge">
                                      <p:cBhvr>
                                        <p:cTn id="13" dur="1000"/>
                                        <p:tgtEl>
                                          <p:spTgt spid="36">
                                            <p:graphicEl>
                                              <a:dgm id="{E341BEE8-B1B0-411B-871C-BB5122383E8E}"/>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20" presetClass="entr" presetSubtype="0" fill="hold" grpId="0" nodeType="clickEffect">
                                  <p:stCondLst>
                                    <p:cond delay="0"/>
                                  </p:stCondLst>
                                  <p:childTnLst>
                                    <p:set>
                                      <p:cBhvr>
                                        <p:cTn id="17" dur="1" fill="hold">
                                          <p:stCondLst>
                                            <p:cond delay="0"/>
                                          </p:stCondLst>
                                        </p:cTn>
                                        <p:tgtEl>
                                          <p:spTgt spid="36">
                                            <p:graphicEl>
                                              <a:dgm id="{95589BD4-0CA7-4E3E-86C8-00C331B95D52}"/>
                                            </p:graphicEl>
                                          </p:spTgt>
                                        </p:tgtEl>
                                        <p:attrNameLst>
                                          <p:attrName>style.visibility</p:attrName>
                                        </p:attrNameLst>
                                      </p:cBhvr>
                                      <p:to>
                                        <p:strVal val="visible"/>
                                      </p:to>
                                    </p:set>
                                    <p:animEffect transition="in" filter="wedge">
                                      <p:cBhvr>
                                        <p:cTn id="18" dur="1000"/>
                                        <p:tgtEl>
                                          <p:spTgt spid="36">
                                            <p:graphicEl>
                                              <a:dgm id="{95589BD4-0CA7-4E3E-86C8-00C331B95D52}"/>
                                            </p:graphicEl>
                                          </p:spTgt>
                                        </p:tgtEl>
                                      </p:cBhvr>
                                    </p:animEffect>
                                  </p:childTnLst>
                                </p:cTn>
                              </p:par>
                              <p:par>
                                <p:cTn id="19" presetID="20" presetClass="entr" presetSubtype="0" fill="hold" grpId="0" nodeType="withEffect">
                                  <p:stCondLst>
                                    <p:cond delay="0"/>
                                  </p:stCondLst>
                                  <p:childTnLst>
                                    <p:set>
                                      <p:cBhvr>
                                        <p:cTn id="20" dur="1" fill="hold">
                                          <p:stCondLst>
                                            <p:cond delay="0"/>
                                          </p:stCondLst>
                                        </p:cTn>
                                        <p:tgtEl>
                                          <p:spTgt spid="36">
                                            <p:graphicEl>
                                              <a:dgm id="{31EB3413-79A5-4FA8-8955-CE9546DD29A4}"/>
                                            </p:graphicEl>
                                          </p:spTgt>
                                        </p:tgtEl>
                                        <p:attrNameLst>
                                          <p:attrName>style.visibility</p:attrName>
                                        </p:attrNameLst>
                                      </p:cBhvr>
                                      <p:to>
                                        <p:strVal val="visible"/>
                                      </p:to>
                                    </p:set>
                                    <p:animEffect transition="in" filter="wedge">
                                      <p:cBhvr>
                                        <p:cTn id="21" dur="1000"/>
                                        <p:tgtEl>
                                          <p:spTgt spid="36">
                                            <p:graphicEl>
                                              <a:dgm id="{31EB3413-79A5-4FA8-8955-CE9546DD29A4}"/>
                                            </p:graphicEl>
                                          </p:spTgt>
                                        </p:tgtEl>
                                      </p:cBhvr>
                                    </p:animEffect>
                                  </p:childTnLst>
                                </p:cTn>
                              </p:par>
                              <p:par>
                                <p:cTn id="22" presetID="20" presetClass="entr" presetSubtype="0" fill="hold" grpId="0" nodeType="withEffect">
                                  <p:stCondLst>
                                    <p:cond delay="0"/>
                                  </p:stCondLst>
                                  <p:childTnLst>
                                    <p:set>
                                      <p:cBhvr>
                                        <p:cTn id="23" dur="1" fill="hold">
                                          <p:stCondLst>
                                            <p:cond delay="0"/>
                                          </p:stCondLst>
                                        </p:cTn>
                                        <p:tgtEl>
                                          <p:spTgt spid="36">
                                            <p:graphicEl>
                                              <a:dgm id="{7AA739B2-1CA3-4072-90FE-A16335AF1F52}"/>
                                            </p:graphicEl>
                                          </p:spTgt>
                                        </p:tgtEl>
                                        <p:attrNameLst>
                                          <p:attrName>style.visibility</p:attrName>
                                        </p:attrNameLst>
                                      </p:cBhvr>
                                      <p:to>
                                        <p:strVal val="visible"/>
                                      </p:to>
                                    </p:set>
                                    <p:animEffect transition="in" filter="wedge">
                                      <p:cBhvr>
                                        <p:cTn id="24" dur="1000"/>
                                        <p:tgtEl>
                                          <p:spTgt spid="36">
                                            <p:graphicEl>
                                              <a:dgm id="{7AA739B2-1CA3-4072-90FE-A16335AF1F5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Sub>
          <a:bldDgm bld="one"/>
        </p:bldSub>
      </p:bldGraphic>
    </p:bldLst>
  </p:timing>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300</TotalTime>
  <Words>521</Words>
  <Application>Microsoft Office PowerPoint</Application>
  <PresentationFormat>Widescreen</PresentationFormat>
  <Paragraphs>38</Paragraphs>
  <Slides>9</Slides>
  <Notes>0</Notes>
  <HiddenSlides>0</HiddenSlides>
  <MMClips>1</MMClips>
  <ScaleCrop>false</ScaleCrop>
  <HeadingPairs>
    <vt:vector size="4" baseType="variant">
      <vt:variant>
        <vt:lpstr>Tema</vt:lpstr>
      </vt:variant>
      <vt:variant>
        <vt:i4>1</vt:i4>
      </vt:variant>
      <vt:variant>
        <vt:lpstr>Titoli diapositive</vt:lpstr>
      </vt:variant>
      <vt:variant>
        <vt:i4>9</vt:i4>
      </vt:variant>
    </vt:vector>
  </HeadingPairs>
  <TitlesOfParts>
    <vt:vector size="10" baseType="lpstr">
      <vt:lpstr>Tema di Office</vt:lpstr>
      <vt:lpstr>The Problem: Music Genre Classification</vt:lpstr>
      <vt:lpstr>Initial Setup</vt:lpstr>
      <vt:lpstr>Mean Spectrograms by Genre</vt:lpstr>
      <vt:lpstr>The Architecture</vt:lpstr>
      <vt:lpstr>The Difficulties</vt:lpstr>
      <vt:lpstr>Our Approach</vt:lpstr>
      <vt:lpstr>Data Processing</vt:lpstr>
      <vt:lpstr>Results</vt:lpstr>
      <vt:lpstr>Conclusions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
  <cp:lastModifiedBy>Fabrizio Sordetti</cp:lastModifiedBy>
  <cp:revision>287</cp:revision>
  <dcterms:created xsi:type="dcterms:W3CDTF">2024-05-31T09:22:54Z</dcterms:created>
  <dcterms:modified xsi:type="dcterms:W3CDTF">2024-07-16T15:35:11Z</dcterms:modified>
</cp:coreProperties>
</file>